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9" r:id="rId1"/>
  </p:sldMasterIdLst>
  <p:notesMasterIdLst>
    <p:notesMasterId r:id="rId17"/>
  </p:notesMasterIdLst>
  <p:sldIdLst>
    <p:sldId id="257" r:id="rId2"/>
    <p:sldId id="283" r:id="rId3"/>
    <p:sldId id="284" r:id="rId4"/>
    <p:sldId id="260" r:id="rId5"/>
    <p:sldId id="287" r:id="rId6"/>
    <p:sldId id="264" r:id="rId7"/>
    <p:sldId id="259" r:id="rId8"/>
    <p:sldId id="291" r:id="rId9"/>
    <p:sldId id="263" r:id="rId10"/>
    <p:sldId id="265" r:id="rId11"/>
    <p:sldId id="293" r:id="rId12"/>
    <p:sldId id="301" r:id="rId13"/>
    <p:sldId id="302" r:id="rId14"/>
    <p:sldId id="303" r:id="rId15"/>
    <p:sldId id="304" r:id="rId16"/>
  </p:sldIdLst>
  <p:sldSz cx="9144000" cy="6858000" type="screen4x3"/>
  <p:notesSz cx="6858000" cy="9144000"/>
  <p:defaultTextStyle>
    <a:defPPr>
      <a:defRPr lang="es-E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4" d="100"/>
          <a:sy n="64" d="100"/>
        </p:scale>
        <p:origin x="-1482"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s-ES"/>
          </a:p>
        </p:txBody>
      </p:sp>
      <p:sp>
        <p:nvSpPr>
          <p:cNvPr id="512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s-ES"/>
          </a:p>
        </p:txBody>
      </p:sp>
      <p:sp>
        <p:nvSpPr>
          <p:cNvPr id="5124"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512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
        <p:nvSpPr>
          <p:cNvPr id="512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s-ES"/>
          </a:p>
        </p:txBody>
      </p:sp>
      <p:sp>
        <p:nvSpPr>
          <p:cNvPr id="512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A44502C4-748F-4F09-A96C-BAED8A807D95}" type="slidenum">
              <a:rPr lang="es-ES"/>
              <a:pPr/>
              <a:t>‹Nº›</a:t>
            </a:fld>
            <a:endParaRPr lang="es-E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E018F04-FC30-4966-BC9C-070ABB027F7A}" type="slidenum">
              <a:rPr lang="es-ES"/>
              <a:pPr/>
              <a:t>1</a:t>
            </a:fld>
            <a:endParaRPr lang="es-ES"/>
          </a:p>
        </p:txBody>
      </p:sp>
      <p:sp>
        <p:nvSpPr>
          <p:cNvPr id="6146" name="Rectangle 2"/>
          <p:cNvSpPr>
            <a:spLocks noRot="1" noChangeArrowheads="1" noTextEdit="1"/>
          </p:cNvSpPr>
          <p:nvPr>
            <p:ph type="sldImg"/>
          </p:nvPr>
        </p:nvSpPr>
        <p:spPr>
          <a:ln/>
        </p:spPr>
      </p:sp>
      <p:sp>
        <p:nvSpPr>
          <p:cNvPr id="6147" name="Rectangle 3"/>
          <p:cNvSpPr>
            <a:spLocks noGrp="1" noChangeArrowheads="1"/>
          </p:cNvSpPr>
          <p:nvPr>
            <p:ph type="body" idx="1"/>
          </p:nvPr>
        </p:nvSpPr>
        <p:spPr/>
        <p:txBody>
          <a:bodyPr/>
          <a:lstStyle/>
          <a:p>
            <a:endParaRPr lang="es-E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ED539E5-7411-4AA8-A4CB-E4DF1597589F}" type="slidenum">
              <a:rPr lang="es-ES"/>
              <a:pPr/>
              <a:t>4</a:t>
            </a:fld>
            <a:endParaRPr lang="es-ES"/>
          </a:p>
        </p:txBody>
      </p:sp>
      <p:sp>
        <p:nvSpPr>
          <p:cNvPr id="12290" name="Rectangle 2"/>
          <p:cNvSpPr>
            <a:spLocks noRot="1" noChangeArrowheads="1" noTextEdit="1"/>
          </p:cNvSpPr>
          <p:nvPr>
            <p:ph type="sldImg"/>
          </p:nvPr>
        </p:nvSpPr>
        <p:spPr>
          <a:ln/>
        </p:spPr>
      </p:sp>
      <p:sp>
        <p:nvSpPr>
          <p:cNvPr id="12291" name="Rectangle 3"/>
          <p:cNvSpPr>
            <a:spLocks noGrp="1" noChangeArrowheads="1"/>
          </p:cNvSpPr>
          <p:nvPr>
            <p:ph type="body" idx="1"/>
          </p:nvPr>
        </p:nvSpPr>
        <p:spPr/>
        <p:txBody>
          <a:bodyPr/>
          <a:lstStyle/>
          <a:p>
            <a:endParaRPr lang="es-E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DCAC0B7-35FA-4347-9C61-0FF90EBFFEEF}" type="slidenum">
              <a:rPr lang="es-ES"/>
              <a:pPr/>
              <a:t>6</a:t>
            </a:fld>
            <a:endParaRPr lang="es-ES"/>
          </a:p>
        </p:txBody>
      </p:sp>
      <p:sp>
        <p:nvSpPr>
          <p:cNvPr id="19458" name="Rectangle 2"/>
          <p:cNvSpPr>
            <a:spLocks noRot="1" noChangeArrowheads="1" noTextEdit="1"/>
          </p:cNvSpPr>
          <p:nvPr>
            <p:ph type="sldImg"/>
          </p:nvPr>
        </p:nvSpPr>
        <p:spPr>
          <a:ln/>
        </p:spPr>
      </p:sp>
      <p:sp>
        <p:nvSpPr>
          <p:cNvPr id="19459" name="Rectangle 3"/>
          <p:cNvSpPr>
            <a:spLocks noGrp="1" noChangeArrowheads="1"/>
          </p:cNvSpPr>
          <p:nvPr>
            <p:ph type="body" idx="1"/>
          </p:nvPr>
        </p:nvSpPr>
        <p:spPr/>
        <p:txBody>
          <a:bodyPr/>
          <a:lstStyle/>
          <a:p>
            <a:endParaRPr lang="es-E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0EAB2E4-33A6-45B0-945F-26993A53367D}" type="slidenum">
              <a:rPr lang="es-ES"/>
              <a:pPr/>
              <a:t>7</a:t>
            </a:fld>
            <a:endParaRPr lang="es-ES"/>
          </a:p>
        </p:txBody>
      </p:sp>
      <p:sp>
        <p:nvSpPr>
          <p:cNvPr id="10242" name="Rectangle 2"/>
          <p:cNvSpPr>
            <a:spLocks noRot="1" noChangeArrowheads="1" noTextEdit="1"/>
          </p:cNvSpPr>
          <p:nvPr>
            <p:ph type="sldImg"/>
          </p:nvPr>
        </p:nvSpPr>
        <p:spPr>
          <a:ln/>
        </p:spPr>
      </p:sp>
      <p:sp>
        <p:nvSpPr>
          <p:cNvPr id="10243" name="Rectangle 3"/>
          <p:cNvSpPr>
            <a:spLocks noGrp="1" noChangeArrowheads="1"/>
          </p:cNvSpPr>
          <p:nvPr>
            <p:ph type="body" idx="1"/>
          </p:nvPr>
        </p:nvSpPr>
        <p:spPr/>
        <p:txBody>
          <a:bodyPr/>
          <a:lstStyle/>
          <a:p>
            <a:endParaRPr lang="es-E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34F04F4-B63B-4C0F-AB40-D0C364C3B229}" type="slidenum">
              <a:rPr lang="es-ES"/>
              <a:pPr/>
              <a:t>9</a:t>
            </a:fld>
            <a:endParaRPr lang="es-ES"/>
          </a:p>
        </p:txBody>
      </p:sp>
      <p:sp>
        <p:nvSpPr>
          <p:cNvPr id="17410" name="Rectangle 2"/>
          <p:cNvSpPr>
            <a:spLocks noRot="1" noChangeArrowheads="1" noTextEdit="1"/>
          </p:cNvSpPr>
          <p:nvPr>
            <p:ph type="sldImg"/>
          </p:nvPr>
        </p:nvSpPr>
        <p:spPr>
          <a:ln/>
        </p:spPr>
      </p:sp>
      <p:sp>
        <p:nvSpPr>
          <p:cNvPr id="17411" name="Rectangle 3"/>
          <p:cNvSpPr>
            <a:spLocks noGrp="1" noChangeArrowheads="1"/>
          </p:cNvSpPr>
          <p:nvPr>
            <p:ph type="body" idx="1"/>
          </p:nvPr>
        </p:nvSpPr>
        <p:spPr/>
        <p:txBody>
          <a:bodyPr/>
          <a:lstStyle/>
          <a:p>
            <a:endParaRPr lang="es-E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51D9F0E-E9CE-48DF-8CF3-A5F5333FD0CD}" type="slidenum">
              <a:rPr lang="es-ES"/>
              <a:pPr/>
              <a:t>10</a:t>
            </a:fld>
            <a:endParaRPr lang="es-ES"/>
          </a:p>
        </p:txBody>
      </p:sp>
      <p:sp>
        <p:nvSpPr>
          <p:cNvPr id="21506" name="Rectangle 2"/>
          <p:cNvSpPr>
            <a:spLocks noRot="1" noChangeArrowheads="1" noTextEdit="1"/>
          </p:cNvSpPr>
          <p:nvPr>
            <p:ph type="sldImg"/>
          </p:nvPr>
        </p:nvSpPr>
        <p:spPr>
          <a:ln/>
        </p:spPr>
      </p:sp>
      <p:sp>
        <p:nvSpPr>
          <p:cNvPr id="21507" name="Rectangle 3"/>
          <p:cNvSpPr>
            <a:spLocks noGrp="1" noChangeArrowheads="1"/>
          </p:cNvSpPr>
          <p:nvPr>
            <p:ph type="body" idx="1"/>
          </p:nvPr>
        </p:nvSpPr>
        <p:spPr/>
        <p:txBody>
          <a:bodyPr/>
          <a:lstStyle/>
          <a:p>
            <a:endParaRPr lang="es-E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161794" name="Group 2"/>
          <p:cNvGrpSpPr>
            <a:grpSpLocks/>
          </p:cNvGrpSpPr>
          <p:nvPr/>
        </p:nvGrpSpPr>
        <p:grpSpPr bwMode="auto">
          <a:xfrm>
            <a:off x="0" y="0"/>
            <a:ext cx="9144000" cy="6858000"/>
            <a:chOff x="0" y="0"/>
            <a:chExt cx="5760" cy="4320"/>
          </a:xfrm>
        </p:grpSpPr>
        <p:sp>
          <p:nvSpPr>
            <p:cNvPr id="161795" name="Rectangle 3"/>
            <p:cNvSpPr>
              <a:spLocks noChangeArrowheads="1"/>
            </p:cNvSpPr>
            <p:nvPr/>
          </p:nvSpPr>
          <p:spPr bwMode="hidden">
            <a:xfrm>
              <a:off x="0" y="0"/>
              <a:ext cx="2208" cy="4320"/>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a:endParaRPr lang="es-ES" sz="2400">
                <a:latin typeface="Times New Roman" pitchFamily="18" charset="0"/>
              </a:endParaRPr>
            </a:p>
          </p:txBody>
        </p:sp>
        <p:sp>
          <p:nvSpPr>
            <p:cNvPr id="161796" name="Rectangle 4"/>
            <p:cNvSpPr>
              <a:spLocks noChangeArrowheads="1"/>
            </p:cNvSpPr>
            <p:nvPr/>
          </p:nvSpPr>
          <p:spPr bwMode="hidden">
            <a:xfrm>
              <a:off x="1081" y="1065"/>
              <a:ext cx="4679" cy="1596"/>
            </a:xfrm>
            <a:prstGeom prst="rect">
              <a:avLst/>
            </a:prstGeom>
            <a:solidFill>
              <a:schemeClr val="bg2"/>
            </a:solidFill>
            <a:ln w="9525">
              <a:noFill/>
              <a:miter lim="800000"/>
              <a:headEnd/>
              <a:tailEnd/>
            </a:ln>
          </p:spPr>
          <p:txBody>
            <a:bodyPr/>
            <a:lstStyle/>
            <a:p>
              <a:endParaRPr lang="es-ES" sz="2400">
                <a:latin typeface="Times New Roman" pitchFamily="18" charset="0"/>
              </a:endParaRPr>
            </a:p>
          </p:txBody>
        </p:sp>
        <p:grpSp>
          <p:nvGrpSpPr>
            <p:cNvPr id="161797" name="Group 5"/>
            <p:cNvGrpSpPr>
              <a:grpSpLocks/>
            </p:cNvGrpSpPr>
            <p:nvPr/>
          </p:nvGrpSpPr>
          <p:grpSpPr bwMode="auto">
            <a:xfrm>
              <a:off x="0" y="672"/>
              <a:ext cx="1806" cy="1989"/>
              <a:chOff x="0" y="672"/>
              <a:chExt cx="1806" cy="1989"/>
            </a:xfrm>
          </p:grpSpPr>
          <p:sp>
            <p:nvSpPr>
              <p:cNvPr id="161798" name="Rectangle 6"/>
              <p:cNvSpPr>
                <a:spLocks noChangeArrowheads="1"/>
              </p:cNvSpPr>
              <p:nvPr userDrawn="1"/>
            </p:nvSpPr>
            <p:spPr bwMode="auto">
              <a:xfrm>
                <a:off x="361" y="2257"/>
                <a:ext cx="363" cy="404"/>
              </a:xfrm>
              <a:prstGeom prst="rect">
                <a:avLst/>
              </a:prstGeom>
              <a:solidFill>
                <a:schemeClr val="accent2"/>
              </a:solidFill>
              <a:ln w="9525">
                <a:noFill/>
                <a:miter lim="800000"/>
                <a:headEnd/>
                <a:tailEnd/>
              </a:ln>
            </p:spPr>
            <p:txBody>
              <a:bodyPr/>
              <a:lstStyle/>
              <a:p>
                <a:endParaRPr lang="es-ES" sz="2400">
                  <a:latin typeface="Times New Roman" pitchFamily="18" charset="0"/>
                </a:endParaRPr>
              </a:p>
            </p:txBody>
          </p:sp>
          <p:sp>
            <p:nvSpPr>
              <p:cNvPr id="161799" name="Rectangle 7"/>
              <p:cNvSpPr>
                <a:spLocks noChangeArrowheads="1"/>
              </p:cNvSpPr>
              <p:nvPr userDrawn="1"/>
            </p:nvSpPr>
            <p:spPr bwMode="auto">
              <a:xfrm>
                <a:off x="1081" y="1065"/>
                <a:ext cx="362" cy="405"/>
              </a:xfrm>
              <a:prstGeom prst="rect">
                <a:avLst/>
              </a:prstGeom>
              <a:solidFill>
                <a:schemeClr val="folHlink"/>
              </a:solidFill>
              <a:ln w="9525">
                <a:noFill/>
                <a:miter lim="800000"/>
                <a:headEnd/>
                <a:tailEnd/>
              </a:ln>
            </p:spPr>
            <p:txBody>
              <a:bodyPr/>
              <a:lstStyle/>
              <a:p>
                <a:endParaRPr lang="es-ES" sz="2400">
                  <a:latin typeface="Times New Roman" pitchFamily="18" charset="0"/>
                </a:endParaRPr>
              </a:p>
            </p:txBody>
          </p:sp>
          <p:sp>
            <p:nvSpPr>
              <p:cNvPr id="161800" name="Rectangle 8"/>
              <p:cNvSpPr>
                <a:spLocks noChangeArrowheads="1"/>
              </p:cNvSpPr>
              <p:nvPr userDrawn="1"/>
            </p:nvSpPr>
            <p:spPr bwMode="auto">
              <a:xfrm>
                <a:off x="1437" y="672"/>
                <a:ext cx="369" cy="400"/>
              </a:xfrm>
              <a:prstGeom prst="rect">
                <a:avLst/>
              </a:prstGeom>
              <a:solidFill>
                <a:schemeClr val="folHlink"/>
              </a:solidFill>
              <a:ln w="9525">
                <a:noFill/>
                <a:miter lim="800000"/>
                <a:headEnd/>
                <a:tailEnd/>
              </a:ln>
            </p:spPr>
            <p:txBody>
              <a:bodyPr/>
              <a:lstStyle/>
              <a:p>
                <a:endParaRPr lang="es-ES" sz="2400">
                  <a:latin typeface="Times New Roman" pitchFamily="18" charset="0"/>
                </a:endParaRPr>
              </a:p>
            </p:txBody>
          </p:sp>
          <p:sp>
            <p:nvSpPr>
              <p:cNvPr id="161801" name="Rectangle 9"/>
              <p:cNvSpPr>
                <a:spLocks noChangeArrowheads="1"/>
              </p:cNvSpPr>
              <p:nvPr userDrawn="1"/>
            </p:nvSpPr>
            <p:spPr bwMode="auto">
              <a:xfrm>
                <a:off x="719" y="2257"/>
                <a:ext cx="368" cy="404"/>
              </a:xfrm>
              <a:prstGeom prst="rect">
                <a:avLst/>
              </a:prstGeom>
              <a:solidFill>
                <a:schemeClr val="bg2"/>
              </a:solidFill>
              <a:ln w="9525">
                <a:noFill/>
                <a:miter lim="800000"/>
                <a:headEnd/>
                <a:tailEnd/>
              </a:ln>
            </p:spPr>
            <p:txBody>
              <a:bodyPr/>
              <a:lstStyle/>
              <a:p>
                <a:endParaRPr lang="es-ES" sz="2400">
                  <a:latin typeface="Times New Roman" pitchFamily="18" charset="0"/>
                </a:endParaRPr>
              </a:p>
            </p:txBody>
          </p:sp>
          <p:sp>
            <p:nvSpPr>
              <p:cNvPr id="161802" name="Rectangle 10"/>
              <p:cNvSpPr>
                <a:spLocks noChangeArrowheads="1"/>
              </p:cNvSpPr>
              <p:nvPr userDrawn="1"/>
            </p:nvSpPr>
            <p:spPr bwMode="auto">
              <a:xfrm>
                <a:off x="1437" y="1065"/>
                <a:ext cx="369" cy="405"/>
              </a:xfrm>
              <a:prstGeom prst="rect">
                <a:avLst/>
              </a:prstGeom>
              <a:solidFill>
                <a:schemeClr val="accent2"/>
              </a:solidFill>
              <a:ln w="9525">
                <a:noFill/>
                <a:miter lim="800000"/>
                <a:headEnd/>
                <a:tailEnd/>
              </a:ln>
            </p:spPr>
            <p:txBody>
              <a:bodyPr/>
              <a:lstStyle/>
              <a:p>
                <a:endParaRPr lang="es-ES" sz="2400">
                  <a:latin typeface="Times New Roman" pitchFamily="18" charset="0"/>
                </a:endParaRPr>
              </a:p>
            </p:txBody>
          </p:sp>
          <p:sp>
            <p:nvSpPr>
              <p:cNvPr id="161803" name="Rectangle 11"/>
              <p:cNvSpPr>
                <a:spLocks noChangeArrowheads="1"/>
              </p:cNvSpPr>
              <p:nvPr userDrawn="1"/>
            </p:nvSpPr>
            <p:spPr bwMode="auto">
              <a:xfrm>
                <a:off x="719" y="1464"/>
                <a:ext cx="368" cy="399"/>
              </a:xfrm>
              <a:prstGeom prst="rect">
                <a:avLst/>
              </a:prstGeom>
              <a:solidFill>
                <a:schemeClr val="folHlink"/>
              </a:solidFill>
              <a:ln w="9525">
                <a:noFill/>
                <a:miter lim="800000"/>
                <a:headEnd/>
                <a:tailEnd/>
              </a:ln>
            </p:spPr>
            <p:txBody>
              <a:bodyPr/>
              <a:lstStyle/>
              <a:p>
                <a:endParaRPr lang="es-ES" sz="2400">
                  <a:latin typeface="Times New Roman" pitchFamily="18" charset="0"/>
                </a:endParaRPr>
              </a:p>
            </p:txBody>
          </p:sp>
          <p:sp>
            <p:nvSpPr>
              <p:cNvPr id="161804" name="Rectangle 12"/>
              <p:cNvSpPr>
                <a:spLocks noChangeArrowheads="1"/>
              </p:cNvSpPr>
              <p:nvPr userDrawn="1"/>
            </p:nvSpPr>
            <p:spPr bwMode="auto">
              <a:xfrm>
                <a:off x="0" y="1464"/>
                <a:ext cx="367" cy="399"/>
              </a:xfrm>
              <a:prstGeom prst="rect">
                <a:avLst/>
              </a:prstGeom>
              <a:solidFill>
                <a:schemeClr val="bg2"/>
              </a:solidFill>
              <a:ln w="9525">
                <a:noFill/>
                <a:miter lim="800000"/>
                <a:headEnd/>
                <a:tailEnd/>
              </a:ln>
            </p:spPr>
            <p:txBody>
              <a:bodyPr/>
              <a:lstStyle/>
              <a:p>
                <a:endParaRPr lang="es-ES" sz="2400">
                  <a:latin typeface="Times New Roman" pitchFamily="18" charset="0"/>
                </a:endParaRPr>
              </a:p>
            </p:txBody>
          </p:sp>
          <p:sp>
            <p:nvSpPr>
              <p:cNvPr id="161805" name="Rectangle 13"/>
              <p:cNvSpPr>
                <a:spLocks noChangeArrowheads="1"/>
              </p:cNvSpPr>
              <p:nvPr userDrawn="1"/>
            </p:nvSpPr>
            <p:spPr bwMode="auto">
              <a:xfrm>
                <a:off x="1081" y="1464"/>
                <a:ext cx="362" cy="399"/>
              </a:xfrm>
              <a:prstGeom prst="rect">
                <a:avLst/>
              </a:prstGeom>
              <a:solidFill>
                <a:schemeClr val="accent2"/>
              </a:solidFill>
              <a:ln w="9525">
                <a:noFill/>
                <a:miter lim="800000"/>
                <a:headEnd/>
                <a:tailEnd/>
              </a:ln>
            </p:spPr>
            <p:txBody>
              <a:bodyPr/>
              <a:lstStyle/>
              <a:p>
                <a:endParaRPr lang="es-ES" sz="2400">
                  <a:latin typeface="Times New Roman" pitchFamily="18" charset="0"/>
                </a:endParaRPr>
              </a:p>
            </p:txBody>
          </p:sp>
          <p:sp>
            <p:nvSpPr>
              <p:cNvPr id="161806" name="Rectangle 14"/>
              <p:cNvSpPr>
                <a:spLocks noChangeArrowheads="1"/>
              </p:cNvSpPr>
              <p:nvPr userDrawn="1"/>
            </p:nvSpPr>
            <p:spPr bwMode="auto">
              <a:xfrm>
                <a:off x="361" y="1857"/>
                <a:ext cx="363" cy="406"/>
              </a:xfrm>
              <a:prstGeom prst="rect">
                <a:avLst/>
              </a:prstGeom>
              <a:solidFill>
                <a:schemeClr val="folHlink"/>
              </a:solidFill>
              <a:ln w="9525">
                <a:noFill/>
                <a:miter lim="800000"/>
                <a:headEnd/>
                <a:tailEnd/>
              </a:ln>
            </p:spPr>
            <p:txBody>
              <a:bodyPr/>
              <a:lstStyle/>
              <a:p>
                <a:endParaRPr lang="es-ES" sz="2400">
                  <a:latin typeface="Times New Roman" pitchFamily="18" charset="0"/>
                </a:endParaRPr>
              </a:p>
            </p:txBody>
          </p:sp>
          <p:sp>
            <p:nvSpPr>
              <p:cNvPr id="161807" name="Rectangle 15"/>
              <p:cNvSpPr>
                <a:spLocks noChangeArrowheads="1"/>
              </p:cNvSpPr>
              <p:nvPr userDrawn="1"/>
            </p:nvSpPr>
            <p:spPr bwMode="auto">
              <a:xfrm>
                <a:off x="719" y="1857"/>
                <a:ext cx="368" cy="406"/>
              </a:xfrm>
              <a:prstGeom prst="rect">
                <a:avLst/>
              </a:prstGeom>
              <a:solidFill>
                <a:schemeClr val="accent2"/>
              </a:solidFill>
              <a:ln w="9525">
                <a:noFill/>
                <a:miter lim="800000"/>
                <a:headEnd/>
                <a:tailEnd/>
              </a:ln>
            </p:spPr>
            <p:txBody>
              <a:bodyPr/>
              <a:lstStyle/>
              <a:p>
                <a:endParaRPr lang="es-ES" sz="2400">
                  <a:latin typeface="Times New Roman" pitchFamily="18" charset="0"/>
                </a:endParaRPr>
              </a:p>
            </p:txBody>
          </p:sp>
        </p:grpSp>
      </p:grpSp>
      <p:sp>
        <p:nvSpPr>
          <p:cNvPr id="161808" name="Rectangle 16"/>
          <p:cNvSpPr>
            <a:spLocks noGrp="1" noChangeArrowheads="1"/>
          </p:cNvSpPr>
          <p:nvPr>
            <p:ph type="dt" sz="half" idx="2"/>
          </p:nvPr>
        </p:nvSpPr>
        <p:spPr>
          <a:xfrm>
            <a:off x="457200" y="6248400"/>
            <a:ext cx="2133600" cy="457200"/>
          </a:xfrm>
        </p:spPr>
        <p:txBody>
          <a:bodyPr/>
          <a:lstStyle>
            <a:lvl1pPr>
              <a:defRPr/>
            </a:lvl1pPr>
          </a:lstStyle>
          <a:p>
            <a:endParaRPr lang="es-ES"/>
          </a:p>
        </p:txBody>
      </p:sp>
      <p:sp>
        <p:nvSpPr>
          <p:cNvPr id="161809" name="Rectangle 17"/>
          <p:cNvSpPr>
            <a:spLocks noGrp="1" noChangeArrowheads="1"/>
          </p:cNvSpPr>
          <p:nvPr>
            <p:ph type="ftr" sz="quarter" idx="3"/>
          </p:nvPr>
        </p:nvSpPr>
        <p:spPr/>
        <p:txBody>
          <a:bodyPr/>
          <a:lstStyle>
            <a:lvl1pPr>
              <a:defRPr/>
            </a:lvl1pPr>
          </a:lstStyle>
          <a:p>
            <a:endParaRPr lang="es-ES"/>
          </a:p>
        </p:txBody>
      </p:sp>
      <p:sp>
        <p:nvSpPr>
          <p:cNvPr id="161810" name="Rectangle 18"/>
          <p:cNvSpPr>
            <a:spLocks noGrp="1" noChangeArrowheads="1"/>
          </p:cNvSpPr>
          <p:nvPr>
            <p:ph type="sldNum" sz="quarter" idx="4"/>
          </p:nvPr>
        </p:nvSpPr>
        <p:spPr/>
        <p:txBody>
          <a:bodyPr/>
          <a:lstStyle>
            <a:lvl1pPr>
              <a:defRPr/>
            </a:lvl1pPr>
          </a:lstStyle>
          <a:p>
            <a:fld id="{71F04FF1-6BA9-4E76-95D9-0605FC9E6815}" type="slidenum">
              <a:rPr lang="es-ES"/>
              <a:pPr/>
              <a:t>‹Nº›</a:t>
            </a:fld>
            <a:endParaRPr lang="es-ES"/>
          </a:p>
        </p:txBody>
      </p:sp>
      <p:sp>
        <p:nvSpPr>
          <p:cNvPr id="161811" name="Rectangle 19"/>
          <p:cNvSpPr>
            <a:spLocks noGrp="1" noChangeArrowheads="1"/>
          </p:cNvSpPr>
          <p:nvPr>
            <p:ph type="ctrTitle"/>
          </p:nvPr>
        </p:nvSpPr>
        <p:spPr>
          <a:xfrm>
            <a:off x="2971800" y="1828800"/>
            <a:ext cx="6019800" cy="2209800"/>
          </a:xfrm>
        </p:spPr>
        <p:txBody>
          <a:bodyPr/>
          <a:lstStyle>
            <a:lvl1pPr>
              <a:defRPr sz="5000">
                <a:solidFill>
                  <a:srgbClr val="FFFFFF"/>
                </a:solidFill>
              </a:defRPr>
            </a:lvl1pPr>
          </a:lstStyle>
          <a:p>
            <a:r>
              <a:rPr lang="es-ES"/>
              <a:t>Haga clic para cambiar el estilo de título	</a:t>
            </a:r>
          </a:p>
        </p:txBody>
      </p:sp>
      <p:sp>
        <p:nvSpPr>
          <p:cNvPr id="161812" name="Rectangle 20"/>
          <p:cNvSpPr>
            <a:spLocks noGrp="1" noChangeArrowheads="1"/>
          </p:cNvSpPr>
          <p:nvPr>
            <p:ph type="subTitle" idx="1"/>
          </p:nvPr>
        </p:nvSpPr>
        <p:spPr>
          <a:xfrm>
            <a:off x="2971800" y="4267200"/>
            <a:ext cx="6019800" cy="1752600"/>
          </a:xfrm>
        </p:spPr>
        <p:txBody>
          <a:bodyPr/>
          <a:lstStyle>
            <a:lvl1pPr marL="0" indent="0">
              <a:buFont typeface="Wingdings" pitchFamily="2" charset="2"/>
              <a:buNone/>
              <a:defRPr sz="3400"/>
            </a:lvl1pPr>
          </a:lstStyle>
          <a:p>
            <a:r>
              <a:rPr lang="es-ES"/>
              <a:t>Haga clic para modificar el estilo de subtítulo del patrón</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pie de página"/>
          <p:cNvSpPr>
            <a:spLocks noGrp="1"/>
          </p:cNvSpPr>
          <p:nvPr>
            <p:ph type="ftr" sz="quarter" idx="10"/>
          </p:nvPr>
        </p:nvSpPr>
        <p:spPr/>
        <p:txBody>
          <a:bodyPr/>
          <a:lstStyle>
            <a:lvl1pPr>
              <a:defRPr/>
            </a:lvl1pPr>
          </a:lstStyle>
          <a:p>
            <a:endParaRPr lang="es-ES"/>
          </a:p>
        </p:txBody>
      </p:sp>
      <p:sp>
        <p:nvSpPr>
          <p:cNvPr id="5" name="4 Marcador de número de diapositiva"/>
          <p:cNvSpPr>
            <a:spLocks noGrp="1"/>
          </p:cNvSpPr>
          <p:nvPr>
            <p:ph type="sldNum" sz="quarter" idx="11"/>
          </p:nvPr>
        </p:nvSpPr>
        <p:spPr/>
        <p:txBody>
          <a:bodyPr/>
          <a:lstStyle>
            <a:lvl1pPr>
              <a:defRPr/>
            </a:lvl1pPr>
          </a:lstStyle>
          <a:p>
            <a:fld id="{039F11ED-7BA9-41B4-B1D6-DFB71A70D0AA}" type="slidenum">
              <a:rPr lang="es-ES"/>
              <a:pPr/>
              <a:t>‹Nº›</a:t>
            </a:fld>
            <a:endParaRPr lang="es-ES"/>
          </a:p>
        </p:txBody>
      </p:sp>
      <p:sp>
        <p:nvSpPr>
          <p:cNvPr id="6" name="5 Marcador de fecha"/>
          <p:cNvSpPr>
            <a:spLocks noGrp="1"/>
          </p:cNvSpPr>
          <p:nvPr>
            <p:ph type="dt" sz="half" idx="12"/>
          </p:nvPr>
        </p:nvSpPr>
        <p:spPr/>
        <p:txBody>
          <a:bodyPr/>
          <a:lstStyle>
            <a:lvl1pPr>
              <a:defRPr/>
            </a:lvl1pPr>
          </a:lstStyle>
          <a:p>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457200"/>
            <a:ext cx="2057400" cy="5410200"/>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457200"/>
            <a:ext cx="6019800" cy="5410200"/>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pie de página"/>
          <p:cNvSpPr>
            <a:spLocks noGrp="1"/>
          </p:cNvSpPr>
          <p:nvPr>
            <p:ph type="ftr" sz="quarter" idx="10"/>
          </p:nvPr>
        </p:nvSpPr>
        <p:spPr/>
        <p:txBody>
          <a:bodyPr/>
          <a:lstStyle>
            <a:lvl1pPr>
              <a:defRPr/>
            </a:lvl1pPr>
          </a:lstStyle>
          <a:p>
            <a:endParaRPr lang="es-ES"/>
          </a:p>
        </p:txBody>
      </p:sp>
      <p:sp>
        <p:nvSpPr>
          <p:cNvPr id="5" name="4 Marcador de número de diapositiva"/>
          <p:cNvSpPr>
            <a:spLocks noGrp="1"/>
          </p:cNvSpPr>
          <p:nvPr>
            <p:ph type="sldNum" sz="quarter" idx="11"/>
          </p:nvPr>
        </p:nvSpPr>
        <p:spPr/>
        <p:txBody>
          <a:bodyPr/>
          <a:lstStyle>
            <a:lvl1pPr>
              <a:defRPr/>
            </a:lvl1pPr>
          </a:lstStyle>
          <a:p>
            <a:fld id="{432ADC7D-E2FF-44CD-82FC-8F5716D059A2}" type="slidenum">
              <a:rPr lang="es-ES"/>
              <a:pPr/>
              <a:t>‹Nº›</a:t>
            </a:fld>
            <a:endParaRPr lang="es-ES"/>
          </a:p>
        </p:txBody>
      </p:sp>
      <p:sp>
        <p:nvSpPr>
          <p:cNvPr id="6" name="5 Marcador de fecha"/>
          <p:cNvSpPr>
            <a:spLocks noGrp="1"/>
          </p:cNvSpPr>
          <p:nvPr>
            <p:ph type="dt" sz="half" idx="12"/>
          </p:nvPr>
        </p:nvSpPr>
        <p:spPr/>
        <p:txBody>
          <a:bodyPr/>
          <a:lstStyle>
            <a:lvl1pPr>
              <a:defRPr/>
            </a:lvl1pPr>
          </a:lstStyle>
          <a:p>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pie de página"/>
          <p:cNvSpPr>
            <a:spLocks noGrp="1"/>
          </p:cNvSpPr>
          <p:nvPr>
            <p:ph type="ftr" sz="quarter" idx="10"/>
          </p:nvPr>
        </p:nvSpPr>
        <p:spPr/>
        <p:txBody>
          <a:bodyPr/>
          <a:lstStyle>
            <a:lvl1pPr>
              <a:defRPr/>
            </a:lvl1pPr>
          </a:lstStyle>
          <a:p>
            <a:endParaRPr lang="es-ES"/>
          </a:p>
        </p:txBody>
      </p:sp>
      <p:sp>
        <p:nvSpPr>
          <p:cNvPr id="5" name="4 Marcador de número de diapositiva"/>
          <p:cNvSpPr>
            <a:spLocks noGrp="1"/>
          </p:cNvSpPr>
          <p:nvPr>
            <p:ph type="sldNum" sz="quarter" idx="11"/>
          </p:nvPr>
        </p:nvSpPr>
        <p:spPr/>
        <p:txBody>
          <a:bodyPr/>
          <a:lstStyle>
            <a:lvl1pPr>
              <a:defRPr/>
            </a:lvl1pPr>
          </a:lstStyle>
          <a:p>
            <a:fld id="{A6D9AC5D-86D6-46F2-808E-4C5FBD6114B9}" type="slidenum">
              <a:rPr lang="es-ES"/>
              <a:pPr/>
              <a:t>‹Nº›</a:t>
            </a:fld>
            <a:endParaRPr lang="es-ES"/>
          </a:p>
        </p:txBody>
      </p:sp>
      <p:sp>
        <p:nvSpPr>
          <p:cNvPr id="6" name="5 Marcador de fecha"/>
          <p:cNvSpPr>
            <a:spLocks noGrp="1"/>
          </p:cNvSpPr>
          <p:nvPr>
            <p:ph type="dt" sz="half" idx="12"/>
          </p:nvPr>
        </p:nvSpPr>
        <p:spPr/>
        <p:txBody>
          <a:bodyPr/>
          <a:lstStyle>
            <a:lvl1pPr>
              <a:defRPr/>
            </a:lvl1pPr>
          </a:lstStyle>
          <a:p>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smtClean="0"/>
              <a:t>Haga clic para modificar el estilo de texto del patrón</a:t>
            </a:r>
          </a:p>
        </p:txBody>
      </p:sp>
      <p:sp>
        <p:nvSpPr>
          <p:cNvPr id="4" name="3 Marcador de pie de página"/>
          <p:cNvSpPr>
            <a:spLocks noGrp="1"/>
          </p:cNvSpPr>
          <p:nvPr>
            <p:ph type="ftr" sz="quarter" idx="10"/>
          </p:nvPr>
        </p:nvSpPr>
        <p:spPr/>
        <p:txBody>
          <a:bodyPr/>
          <a:lstStyle>
            <a:lvl1pPr>
              <a:defRPr/>
            </a:lvl1pPr>
          </a:lstStyle>
          <a:p>
            <a:endParaRPr lang="es-ES"/>
          </a:p>
        </p:txBody>
      </p:sp>
      <p:sp>
        <p:nvSpPr>
          <p:cNvPr id="5" name="4 Marcador de número de diapositiva"/>
          <p:cNvSpPr>
            <a:spLocks noGrp="1"/>
          </p:cNvSpPr>
          <p:nvPr>
            <p:ph type="sldNum" sz="quarter" idx="11"/>
          </p:nvPr>
        </p:nvSpPr>
        <p:spPr/>
        <p:txBody>
          <a:bodyPr/>
          <a:lstStyle>
            <a:lvl1pPr>
              <a:defRPr/>
            </a:lvl1pPr>
          </a:lstStyle>
          <a:p>
            <a:fld id="{683D0C6A-F650-4FCD-A39D-3F332AE1A470}" type="slidenum">
              <a:rPr lang="es-ES"/>
              <a:pPr/>
              <a:t>‹Nº›</a:t>
            </a:fld>
            <a:endParaRPr lang="es-ES"/>
          </a:p>
        </p:txBody>
      </p:sp>
      <p:sp>
        <p:nvSpPr>
          <p:cNvPr id="6" name="5 Marcador de fecha"/>
          <p:cNvSpPr>
            <a:spLocks noGrp="1"/>
          </p:cNvSpPr>
          <p:nvPr>
            <p:ph type="dt" sz="half" idx="12"/>
          </p:nvPr>
        </p:nvSpPr>
        <p:spPr/>
        <p:txBody>
          <a:bodyPr/>
          <a:lstStyle>
            <a:lvl1pPr>
              <a:defRPr/>
            </a:lvl1pPr>
          </a:lstStyle>
          <a:p>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pie de página"/>
          <p:cNvSpPr>
            <a:spLocks noGrp="1"/>
          </p:cNvSpPr>
          <p:nvPr>
            <p:ph type="ftr" sz="quarter" idx="10"/>
          </p:nvPr>
        </p:nvSpPr>
        <p:spPr/>
        <p:txBody>
          <a:bodyPr/>
          <a:lstStyle>
            <a:lvl1pPr>
              <a:defRPr/>
            </a:lvl1pPr>
          </a:lstStyle>
          <a:p>
            <a:endParaRPr lang="es-ES"/>
          </a:p>
        </p:txBody>
      </p:sp>
      <p:sp>
        <p:nvSpPr>
          <p:cNvPr id="6" name="5 Marcador de número de diapositiva"/>
          <p:cNvSpPr>
            <a:spLocks noGrp="1"/>
          </p:cNvSpPr>
          <p:nvPr>
            <p:ph type="sldNum" sz="quarter" idx="11"/>
          </p:nvPr>
        </p:nvSpPr>
        <p:spPr/>
        <p:txBody>
          <a:bodyPr/>
          <a:lstStyle>
            <a:lvl1pPr>
              <a:defRPr/>
            </a:lvl1pPr>
          </a:lstStyle>
          <a:p>
            <a:fld id="{43DCB83F-7A46-4395-B96B-CDC96F71AB30}" type="slidenum">
              <a:rPr lang="es-ES"/>
              <a:pPr/>
              <a:t>‹Nº›</a:t>
            </a:fld>
            <a:endParaRPr lang="es-ES"/>
          </a:p>
        </p:txBody>
      </p:sp>
      <p:sp>
        <p:nvSpPr>
          <p:cNvPr id="7" name="6 Marcador de fecha"/>
          <p:cNvSpPr>
            <a:spLocks noGrp="1"/>
          </p:cNvSpPr>
          <p:nvPr>
            <p:ph type="dt" sz="half" idx="12"/>
          </p:nvPr>
        </p:nvSpPr>
        <p:spPr/>
        <p:txBody>
          <a:bodyPr/>
          <a:lstStyle>
            <a:lvl1pPr>
              <a:defRPr/>
            </a:lvl1pPr>
          </a:lstStyle>
          <a:p>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pie de página"/>
          <p:cNvSpPr>
            <a:spLocks noGrp="1"/>
          </p:cNvSpPr>
          <p:nvPr>
            <p:ph type="ftr" sz="quarter" idx="10"/>
          </p:nvPr>
        </p:nvSpPr>
        <p:spPr/>
        <p:txBody>
          <a:bodyPr/>
          <a:lstStyle>
            <a:lvl1pPr>
              <a:defRPr/>
            </a:lvl1pPr>
          </a:lstStyle>
          <a:p>
            <a:endParaRPr lang="es-ES"/>
          </a:p>
        </p:txBody>
      </p:sp>
      <p:sp>
        <p:nvSpPr>
          <p:cNvPr id="8" name="7 Marcador de número de diapositiva"/>
          <p:cNvSpPr>
            <a:spLocks noGrp="1"/>
          </p:cNvSpPr>
          <p:nvPr>
            <p:ph type="sldNum" sz="quarter" idx="11"/>
          </p:nvPr>
        </p:nvSpPr>
        <p:spPr/>
        <p:txBody>
          <a:bodyPr/>
          <a:lstStyle>
            <a:lvl1pPr>
              <a:defRPr/>
            </a:lvl1pPr>
          </a:lstStyle>
          <a:p>
            <a:fld id="{10BB3ABF-B528-49E9-8A17-9CDD76DB4B46}" type="slidenum">
              <a:rPr lang="es-ES"/>
              <a:pPr/>
              <a:t>‹Nº›</a:t>
            </a:fld>
            <a:endParaRPr lang="es-ES"/>
          </a:p>
        </p:txBody>
      </p:sp>
      <p:sp>
        <p:nvSpPr>
          <p:cNvPr id="9" name="8 Marcador de fecha"/>
          <p:cNvSpPr>
            <a:spLocks noGrp="1"/>
          </p:cNvSpPr>
          <p:nvPr>
            <p:ph type="dt" sz="half" idx="12"/>
          </p:nvPr>
        </p:nvSpPr>
        <p:spPr/>
        <p:txBody>
          <a:bodyPr/>
          <a:lstStyle>
            <a:lvl1pPr>
              <a:defRPr/>
            </a:lvl1pPr>
          </a:lstStyle>
          <a:p>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pie de página"/>
          <p:cNvSpPr>
            <a:spLocks noGrp="1"/>
          </p:cNvSpPr>
          <p:nvPr>
            <p:ph type="ftr" sz="quarter" idx="10"/>
          </p:nvPr>
        </p:nvSpPr>
        <p:spPr/>
        <p:txBody>
          <a:bodyPr/>
          <a:lstStyle>
            <a:lvl1pPr>
              <a:defRPr/>
            </a:lvl1pPr>
          </a:lstStyle>
          <a:p>
            <a:endParaRPr lang="es-ES"/>
          </a:p>
        </p:txBody>
      </p:sp>
      <p:sp>
        <p:nvSpPr>
          <p:cNvPr id="4" name="3 Marcador de número de diapositiva"/>
          <p:cNvSpPr>
            <a:spLocks noGrp="1"/>
          </p:cNvSpPr>
          <p:nvPr>
            <p:ph type="sldNum" sz="quarter" idx="11"/>
          </p:nvPr>
        </p:nvSpPr>
        <p:spPr/>
        <p:txBody>
          <a:bodyPr/>
          <a:lstStyle>
            <a:lvl1pPr>
              <a:defRPr/>
            </a:lvl1pPr>
          </a:lstStyle>
          <a:p>
            <a:fld id="{A3225D38-3EFD-4812-9979-94A3F18A9682}" type="slidenum">
              <a:rPr lang="es-ES"/>
              <a:pPr/>
              <a:t>‹Nº›</a:t>
            </a:fld>
            <a:endParaRPr lang="es-ES"/>
          </a:p>
        </p:txBody>
      </p:sp>
      <p:sp>
        <p:nvSpPr>
          <p:cNvPr id="5" name="4 Marcador de fecha"/>
          <p:cNvSpPr>
            <a:spLocks noGrp="1"/>
          </p:cNvSpPr>
          <p:nvPr>
            <p:ph type="dt" sz="half" idx="12"/>
          </p:nvPr>
        </p:nvSpPr>
        <p:spPr/>
        <p:txBody>
          <a:bodyPr/>
          <a:lstStyle>
            <a:lvl1pPr>
              <a:defRPr/>
            </a:lvl1pPr>
          </a:lstStyle>
          <a:p>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pie de página"/>
          <p:cNvSpPr>
            <a:spLocks noGrp="1"/>
          </p:cNvSpPr>
          <p:nvPr>
            <p:ph type="ftr" sz="quarter" idx="10"/>
          </p:nvPr>
        </p:nvSpPr>
        <p:spPr/>
        <p:txBody>
          <a:bodyPr/>
          <a:lstStyle>
            <a:lvl1pPr>
              <a:defRPr/>
            </a:lvl1pPr>
          </a:lstStyle>
          <a:p>
            <a:endParaRPr lang="es-ES"/>
          </a:p>
        </p:txBody>
      </p:sp>
      <p:sp>
        <p:nvSpPr>
          <p:cNvPr id="3" name="2 Marcador de número de diapositiva"/>
          <p:cNvSpPr>
            <a:spLocks noGrp="1"/>
          </p:cNvSpPr>
          <p:nvPr>
            <p:ph type="sldNum" sz="quarter" idx="11"/>
          </p:nvPr>
        </p:nvSpPr>
        <p:spPr/>
        <p:txBody>
          <a:bodyPr/>
          <a:lstStyle>
            <a:lvl1pPr>
              <a:defRPr/>
            </a:lvl1pPr>
          </a:lstStyle>
          <a:p>
            <a:fld id="{7FBE242C-D7C9-42C3-BE85-2BCD072F58AD}" type="slidenum">
              <a:rPr lang="es-ES"/>
              <a:pPr/>
              <a:t>‹Nº›</a:t>
            </a:fld>
            <a:endParaRPr lang="es-ES"/>
          </a:p>
        </p:txBody>
      </p:sp>
      <p:sp>
        <p:nvSpPr>
          <p:cNvPr id="4" name="3 Marcador de fecha"/>
          <p:cNvSpPr>
            <a:spLocks noGrp="1"/>
          </p:cNvSpPr>
          <p:nvPr>
            <p:ph type="dt" sz="half" idx="12"/>
          </p:nvPr>
        </p:nvSpPr>
        <p:spPr/>
        <p:txBody>
          <a:bodyPr/>
          <a:lstStyle>
            <a:lvl1pPr>
              <a:defRPr/>
            </a:lvl1pPr>
          </a:lstStyle>
          <a:p>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pie de página"/>
          <p:cNvSpPr>
            <a:spLocks noGrp="1"/>
          </p:cNvSpPr>
          <p:nvPr>
            <p:ph type="ftr" sz="quarter" idx="10"/>
          </p:nvPr>
        </p:nvSpPr>
        <p:spPr/>
        <p:txBody>
          <a:bodyPr/>
          <a:lstStyle>
            <a:lvl1pPr>
              <a:defRPr/>
            </a:lvl1pPr>
          </a:lstStyle>
          <a:p>
            <a:endParaRPr lang="es-ES"/>
          </a:p>
        </p:txBody>
      </p:sp>
      <p:sp>
        <p:nvSpPr>
          <p:cNvPr id="6" name="5 Marcador de número de diapositiva"/>
          <p:cNvSpPr>
            <a:spLocks noGrp="1"/>
          </p:cNvSpPr>
          <p:nvPr>
            <p:ph type="sldNum" sz="quarter" idx="11"/>
          </p:nvPr>
        </p:nvSpPr>
        <p:spPr/>
        <p:txBody>
          <a:bodyPr/>
          <a:lstStyle>
            <a:lvl1pPr>
              <a:defRPr/>
            </a:lvl1pPr>
          </a:lstStyle>
          <a:p>
            <a:fld id="{E8CFD8D7-654F-450B-A7CC-500DC73683D0}" type="slidenum">
              <a:rPr lang="es-ES"/>
              <a:pPr/>
              <a:t>‹Nº›</a:t>
            </a:fld>
            <a:endParaRPr lang="es-ES"/>
          </a:p>
        </p:txBody>
      </p:sp>
      <p:sp>
        <p:nvSpPr>
          <p:cNvPr id="7" name="6 Marcador de fecha"/>
          <p:cNvSpPr>
            <a:spLocks noGrp="1"/>
          </p:cNvSpPr>
          <p:nvPr>
            <p:ph type="dt" sz="half" idx="12"/>
          </p:nvPr>
        </p:nvSpPr>
        <p:spPr/>
        <p:txBody>
          <a:bodyPr/>
          <a:lstStyle>
            <a:lvl1pPr>
              <a:defRPr/>
            </a:lvl1pPr>
          </a:lstStyle>
          <a:p>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pie de página"/>
          <p:cNvSpPr>
            <a:spLocks noGrp="1"/>
          </p:cNvSpPr>
          <p:nvPr>
            <p:ph type="ftr" sz="quarter" idx="10"/>
          </p:nvPr>
        </p:nvSpPr>
        <p:spPr/>
        <p:txBody>
          <a:bodyPr/>
          <a:lstStyle>
            <a:lvl1pPr>
              <a:defRPr/>
            </a:lvl1pPr>
          </a:lstStyle>
          <a:p>
            <a:endParaRPr lang="es-ES"/>
          </a:p>
        </p:txBody>
      </p:sp>
      <p:sp>
        <p:nvSpPr>
          <p:cNvPr id="6" name="5 Marcador de número de diapositiva"/>
          <p:cNvSpPr>
            <a:spLocks noGrp="1"/>
          </p:cNvSpPr>
          <p:nvPr>
            <p:ph type="sldNum" sz="quarter" idx="11"/>
          </p:nvPr>
        </p:nvSpPr>
        <p:spPr/>
        <p:txBody>
          <a:bodyPr/>
          <a:lstStyle>
            <a:lvl1pPr>
              <a:defRPr/>
            </a:lvl1pPr>
          </a:lstStyle>
          <a:p>
            <a:fld id="{D24EEF71-2E2D-4526-A208-262AE193B72B}" type="slidenum">
              <a:rPr lang="es-ES"/>
              <a:pPr/>
              <a:t>‹Nº›</a:t>
            </a:fld>
            <a:endParaRPr lang="es-ES"/>
          </a:p>
        </p:txBody>
      </p:sp>
      <p:sp>
        <p:nvSpPr>
          <p:cNvPr id="7" name="6 Marcador de fecha"/>
          <p:cNvSpPr>
            <a:spLocks noGrp="1"/>
          </p:cNvSpPr>
          <p:nvPr>
            <p:ph type="dt" sz="half" idx="12"/>
          </p:nvPr>
        </p:nvSpPr>
        <p:spPr/>
        <p:txBody>
          <a:bodyPr/>
          <a:lstStyle>
            <a:lvl1pPr>
              <a:defRPr/>
            </a:lvl1pPr>
          </a:lstStyle>
          <a:p>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0770" name="Rectangle 2"/>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a:lvl1pPr>
          </a:lstStyle>
          <a:p>
            <a:endParaRPr lang="es-ES"/>
          </a:p>
        </p:txBody>
      </p:sp>
      <p:sp>
        <p:nvSpPr>
          <p:cNvPr id="160771" name="Rectangle 3"/>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Black" pitchFamily="34" charset="0"/>
              </a:defRPr>
            </a:lvl1pPr>
          </a:lstStyle>
          <a:p>
            <a:fld id="{4CC0EA9E-28CF-4A71-857A-78F6177CEF5C}" type="slidenum">
              <a:rPr lang="es-ES"/>
              <a:pPr/>
              <a:t>‹Nº›</a:t>
            </a:fld>
            <a:endParaRPr lang="es-ES"/>
          </a:p>
        </p:txBody>
      </p:sp>
      <p:grpSp>
        <p:nvGrpSpPr>
          <p:cNvPr id="160772" name="Group 4"/>
          <p:cNvGrpSpPr>
            <a:grpSpLocks/>
          </p:cNvGrpSpPr>
          <p:nvPr/>
        </p:nvGrpSpPr>
        <p:grpSpPr bwMode="auto">
          <a:xfrm>
            <a:off x="0" y="0"/>
            <a:ext cx="9144000" cy="546100"/>
            <a:chOff x="0" y="0"/>
            <a:chExt cx="5760" cy="344"/>
          </a:xfrm>
        </p:grpSpPr>
        <p:sp>
          <p:nvSpPr>
            <p:cNvPr id="160773" name="Rectangle 5"/>
            <p:cNvSpPr>
              <a:spLocks noChangeArrowheads="1"/>
            </p:cNvSpPr>
            <p:nvPr/>
          </p:nvSpPr>
          <p:spPr bwMode="auto">
            <a:xfrm>
              <a:off x="0" y="0"/>
              <a:ext cx="180" cy="336"/>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a:endParaRPr lang="es-ES" sz="2400">
                <a:latin typeface="Times New Roman" pitchFamily="18" charset="0"/>
              </a:endParaRPr>
            </a:p>
          </p:txBody>
        </p:sp>
        <p:sp>
          <p:nvSpPr>
            <p:cNvPr id="160774" name="Rectangle 6"/>
            <p:cNvSpPr>
              <a:spLocks noChangeArrowheads="1"/>
            </p:cNvSpPr>
            <p:nvPr/>
          </p:nvSpPr>
          <p:spPr bwMode="auto">
            <a:xfrm>
              <a:off x="260" y="85"/>
              <a:ext cx="5500" cy="173"/>
            </a:xfrm>
            <a:prstGeom prst="rect">
              <a:avLst/>
            </a:prstGeom>
            <a:gradFill rotWithShape="0">
              <a:gsLst>
                <a:gs pos="0">
                  <a:schemeClr val="bg2"/>
                </a:gs>
                <a:gs pos="100000">
                  <a:schemeClr val="bg1"/>
                </a:gs>
              </a:gsLst>
              <a:lin ang="0" scaled="1"/>
            </a:gradFill>
            <a:ln w="9525">
              <a:noFill/>
              <a:miter lim="800000"/>
              <a:headEnd/>
              <a:tailEnd/>
            </a:ln>
          </p:spPr>
          <p:txBody>
            <a:bodyPr/>
            <a:lstStyle/>
            <a:p>
              <a:endParaRPr lang="es-ES" sz="2400">
                <a:latin typeface="Times New Roman" pitchFamily="18" charset="0"/>
              </a:endParaRPr>
            </a:p>
          </p:txBody>
        </p:sp>
        <p:sp>
          <p:nvSpPr>
            <p:cNvPr id="160775" name="Rectangle 7"/>
            <p:cNvSpPr>
              <a:spLocks noChangeArrowheads="1"/>
            </p:cNvSpPr>
            <p:nvPr/>
          </p:nvSpPr>
          <p:spPr bwMode="auto">
            <a:xfrm>
              <a:off x="258" y="85"/>
              <a:ext cx="87" cy="89"/>
            </a:xfrm>
            <a:prstGeom prst="rect">
              <a:avLst/>
            </a:prstGeom>
            <a:solidFill>
              <a:schemeClr val="folHlink"/>
            </a:solidFill>
            <a:ln w="9525">
              <a:noFill/>
              <a:miter lim="800000"/>
              <a:headEnd/>
              <a:tailEnd/>
            </a:ln>
          </p:spPr>
          <p:txBody>
            <a:bodyPr/>
            <a:lstStyle/>
            <a:p>
              <a:endParaRPr lang="es-ES">
                <a:solidFill>
                  <a:schemeClr val="hlink"/>
                </a:solidFill>
              </a:endParaRPr>
            </a:p>
          </p:txBody>
        </p:sp>
        <p:sp>
          <p:nvSpPr>
            <p:cNvPr id="160776" name="Rectangle 8"/>
            <p:cNvSpPr>
              <a:spLocks noChangeArrowheads="1"/>
            </p:cNvSpPr>
            <p:nvPr/>
          </p:nvSpPr>
          <p:spPr bwMode="auto">
            <a:xfrm>
              <a:off x="345" y="0"/>
              <a:ext cx="88" cy="87"/>
            </a:xfrm>
            <a:prstGeom prst="rect">
              <a:avLst/>
            </a:prstGeom>
            <a:solidFill>
              <a:schemeClr val="folHlink"/>
            </a:solidFill>
            <a:ln w="9525">
              <a:noFill/>
              <a:miter lim="800000"/>
              <a:headEnd/>
              <a:tailEnd/>
            </a:ln>
          </p:spPr>
          <p:txBody>
            <a:bodyPr/>
            <a:lstStyle/>
            <a:p>
              <a:endParaRPr lang="es-ES">
                <a:solidFill>
                  <a:schemeClr val="hlink"/>
                </a:solidFill>
              </a:endParaRPr>
            </a:p>
          </p:txBody>
        </p:sp>
        <p:sp>
          <p:nvSpPr>
            <p:cNvPr id="160777" name="Rectangle 9"/>
            <p:cNvSpPr>
              <a:spLocks noChangeArrowheads="1"/>
            </p:cNvSpPr>
            <p:nvPr/>
          </p:nvSpPr>
          <p:spPr bwMode="auto">
            <a:xfrm>
              <a:off x="345" y="85"/>
              <a:ext cx="88" cy="89"/>
            </a:xfrm>
            <a:prstGeom prst="rect">
              <a:avLst/>
            </a:prstGeom>
            <a:solidFill>
              <a:schemeClr val="accent2"/>
            </a:solidFill>
            <a:ln w="9525">
              <a:noFill/>
              <a:miter lim="800000"/>
              <a:headEnd/>
              <a:tailEnd/>
            </a:ln>
          </p:spPr>
          <p:txBody>
            <a:bodyPr/>
            <a:lstStyle/>
            <a:p>
              <a:endParaRPr lang="es-ES">
                <a:solidFill>
                  <a:schemeClr val="accent2"/>
                </a:solidFill>
              </a:endParaRPr>
            </a:p>
          </p:txBody>
        </p:sp>
        <p:sp>
          <p:nvSpPr>
            <p:cNvPr id="160778" name="Rectangle 10"/>
            <p:cNvSpPr>
              <a:spLocks noChangeArrowheads="1"/>
            </p:cNvSpPr>
            <p:nvPr/>
          </p:nvSpPr>
          <p:spPr bwMode="auto">
            <a:xfrm>
              <a:off x="173" y="173"/>
              <a:ext cx="86" cy="87"/>
            </a:xfrm>
            <a:prstGeom prst="rect">
              <a:avLst/>
            </a:prstGeom>
            <a:solidFill>
              <a:schemeClr val="folHlink"/>
            </a:solidFill>
            <a:ln w="9525">
              <a:noFill/>
              <a:miter lim="800000"/>
              <a:headEnd/>
              <a:tailEnd/>
            </a:ln>
          </p:spPr>
          <p:txBody>
            <a:bodyPr/>
            <a:lstStyle/>
            <a:p>
              <a:endParaRPr lang="es-ES">
                <a:solidFill>
                  <a:schemeClr val="hlink"/>
                </a:solidFill>
              </a:endParaRPr>
            </a:p>
          </p:txBody>
        </p:sp>
        <p:sp>
          <p:nvSpPr>
            <p:cNvPr id="160779" name="Rectangle 11"/>
            <p:cNvSpPr>
              <a:spLocks noChangeArrowheads="1"/>
            </p:cNvSpPr>
            <p:nvPr/>
          </p:nvSpPr>
          <p:spPr bwMode="auto">
            <a:xfrm>
              <a:off x="83" y="86"/>
              <a:ext cx="89" cy="87"/>
            </a:xfrm>
            <a:prstGeom prst="rect">
              <a:avLst/>
            </a:prstGeom>
            <a:solidFill>
              <a:schemeClr val="bg2"/>
            </a:solidFill>
            <a:ln w="9525">
              <a:noFill/>
              <a:miter lim="800000"/>
              <a:headEnd/>
              <a:tailEnd/>
            </a:ln>
          </p:spPr>
          <p:txBody>
            <a:bodyPr/>
            <a:lstStyle/>
            <a:p>
              <a:endParaRPr lang="es-ES" sz="2400">
                <a:latin typeface="Times New Roman" pitchFamily="18" charset="0"/>
              </a:endParaRPr>
            </a:p>
          </p:txBody>
        </p:sp>
        <p:sp>
          <p:nvSpPr>
            <p:cNvPr id="160780" name="Rectangle 12"/>
            <p:cNvSpPr>
              <a:spLocks noChangeArrowheads="1"/>
            </p:cNvSpPr>
            <p:nvPr/>
          </p:nvSpPr>
          <p:spPr bwMode="auto">
            <a:xfrm>
              <a:off x="258" y="171"/>
              <a:ext cx="87" cy="87"/>
            </a:xfrm>
            <a:prstGeom prst="rect">
              <a:avLst/>
            </a:prstGeom>
            <a:solidFill>
              <a:schemeClr val="accent2"/>
            </a:solidFill>
            <a:ln w="9525">
              <a:noFill/>
              <a:miter lim="800000"/>
              <a:headEnd/>
              <a:tailEnd/>
            </a:ln>
          </p:spPr>
          <p:txBody>
            <a:bodyPr/>
            <a:lstStyle/>
            <a:p>
              <a:endParaRPr lang="es-ES">
                <a:solidFill>
                  <a:schemeClr val="accent2"/>
                </a:solidFill>
              </a:endParaRPr>
            </a:p>
          </p:txBody>
        </p:sp>
        <p:sp>
          <p:nvSpPr>
            <p:cNvPr id="160781" name="Rectangle 13"/>
            <p:cNvSpPr>
              <a:spLocks noChangeArrowheads="1"/>
            </p:cNvSpPr>
            <p:nvPr/>
          </p:nvSpPr>
          <p:spPr bwMode="auto">
            <a:xfrm>
              <a:off x="173" y="258"/>
              <a:ext cx="86" cy="86"/>
            </a:xfrm>
            <a:prstGeom prst="rect">
              <a:avLst/>
            </a:prstGeom>
            <a:solidFill>
              <a:schemeClr val="accent2"/>
            </a:solidFill>
            <a:ln w="9525">
              <a:noFill/>
              <a:miter lim="800000"/>
              <a:headEnd/>
              <a:tailEnd/>
            </a:ln>
          </p:spPr>
          <p:txBody>
            <a:bodyPr/>
            <a:lstStyle/>
            <a:p>
              <a:endParaRPr lang="es-ES">
                <a:solidFill>
                  <a:schemeClr val="accent2"/>
                </a:solidFill>
              </a:endParaRPr>
            </a:p>
          </p:txBody>
        </p:sp>
      </p:grpSp>
      <p:sp>
        <p:nvSpPr>
          <p:cNvPr id="160782" name="Rectangle 14"/>
          <p:cNvSpPr>
            <a:spLocks noGrp="1" noChangeArrowheads="1"/>
          </p:cNvSpPr>
          <p:nvPr>
            <p:ph type="title"/>
          </p:nvPr>
        </p:nvSpPr>
        <p:spPr bwMode="auto">
          <a:xfrm>
            <a:off x="457200" y="457200"/>
            <a:ext cx="8229600" cy="13716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s-ES" smtClean="0"/>
              <a:t>Haga clic para cambiar el estilo de título	</a:t>
            </a:r>
          </a:p>
        </p:txBody>
      </p:sp>
      <p:sp>
        <p:nvSpPr>
          <p:cNvPr id="160783" name="Rectangle 15"/>
          <p:cNvSpPr>
            <a:spLocks noGrp="1" noChangeArrowheads="1"/>
          </p:cNvSpPr>
          <p:nvPr>
            <p:ph type="body" idx="1"/>
          </p:nvPr>
        </p:nvSpPr>
        <p:spPr bwMode="auto">
          <a:xfrm>
            <a:off x="457200" y="1981200"/>
            <a:ext cx="8229600" cy="3886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
        <p:nvSpPr>
          <p:cNvPr id="160784" name="Rectangle 16"/>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s-ES"/>
          </a:p>
        </p:txBody>
      </p:sp>
    </p:spTree>
  </p:cSld>
  <p:clrMap bg1="lt1" tx1="dk1" bg2="lt2" tx2="dk2" accent1="accent1" accent2="accent2" accent3="accent3" accent4="accent4" accent5="accent5" accent6="accent6" hlink="hlink" folHlink="folHlink"/>
  <p:sldLayoutIdLst>
    <p:sldLayoutId id="2147483710" r:id="rId1"/>
    <p:sldLayoutId id="2147483711" r:id="rId2"/>
    <p:sldLayoutId id="2147483712" r:id="rId3"/>
    <p:sldLayoutId id="2147483713" r:id="rId4"/>
    <p:sldLayoutId id="2147483714" r:id="rId5"/>
    <p:sldLayoutId id="2147483715" r:id="rId6"/>
    <p:sldLayoutId id="2147483716" r:id="rId7"/>
    <p:sldLayoutId id="2147483717" r:id="rId8"/>
    <p:sldLayoutId id="2147483718" r:id="rId9"/>
    <p:sldLayoutId id="2147483719" r:id="rId10"/>
    <p:sldLayoutId id="2147483720" r:id="rId11"/>
  </p:sldLayoutIdLst>
  <p:txStyles>
    <p:titleStyle>
      <a:lvl1pPr algn="l" rtl="0" fontAlgn="base">
        <a:spcBef>
          <a:spcPct val="0"/>
        </a:spcBef>
        <a:spcAft>
          <a:spcPct val="0"/>
        </a:spcAft>
        <a:defRPr sz="4400">
          <a:solidFill>
            <a:schemeClr val="tx1"/>
          </a:solidFill>
          <a:latin typeface="+mj-lt"/>
          <a:ea typeface="+mj-ea"/>
          <a:cs typeface="+mj-cs"/>
        </a:defRPr>
      </a:lvl1pPr>
      <a:lvl2pPr algn="l" rtl="0" fontAlgn="base">
        <a:spcBef>
          <a:spcPct val="0"/>
        </a:spcBef>
        <a:spcAft>
          <a:spcPct val="0"/>
        </a:spcAft>
        <a:defRPr sz="4400">
          <a:solidFill>
            <a:schemeClr val="tx1"/>
          </a:solidFill>
          <a:latin typeface="Arial" charset="0"/>
        </a:defRPr>
      </a:lvl2pPr>
      <a:lvl3pPr algn="l" rtl="0" fontAlgn="base">
        <a:spcBef>
          <a:spcPct val="0"/>
        </a:spcBef>
        <a:spcAft>
          <a:spcPct val="0"/>
        </a:spcAft>
        <a:defRPr sz="4400">
          <a:solidFill>
            <a:schemeClr val="tx1"/>
          </a:solidFill>
          <a:latin typeface="Arial" charset="0"/>
        </a:defRPr>
      </a:lvl3pPr>
      <a:lvl4pPr algn="l" rtl="0" fontAlgn="base">
        <a:spcBef>
          <a:spcPct val="0"/>
        </a:spcBef>
        <a:spcAft>
          <a:spcPct val="0"/>
        </a:spcAft>
        <a:defRPr sz="4400">
          <a:solidFill>
            <a:schemeClr val="tx1"/>
          </a:solidFill>
          <a:latin typeface="Arial" charset="0"/>
        </a:defRPr>
      </a:lvl4pPr>
      <a:lvl5pPr algn="l" rtl="0" fontAlgn="base">
        <a:spcBef>
          <a:spcPct val="0"/>
        </a:spcBef>
        <a:spcAft>
          <a:spcPct val="0"/>
        </a:spcAft>
        <a:defRPr sz="4400">
          <a:solidFill>
            <a:schemeClr val="tx1"/>
          </a:solidFill>
          <a:latin typeface="Arial" charset="0"/>
        </a:defRPr>
      </a:lvl5pPr>
      <a:lvl6pPr marL="457200" algn="l" rtl="0" fontAlgn="base">
        <a:spcBef>
          <a:spcPct val="0"/>
        </a:spcBef>
        <a:spcAft>
          <a:spcPct val="0"/>
        </a:spcAft>
        <a:defRPr sz="4400">
          <a:solidFill>
            <a:schemeClr val="tx1"/>
          </a:solidFill>
          <a:latin typeface="Arial" charset="0"/>
        </a:defRPr>
      </a:lvl6pPr>
      <a:lvl7pPr marL="914400" algn="l" rtl="0" fontAlgn="base">
        <a:spcBef>
          <a:spcPct val="0"/>
        </a:spcBef>
        <a:spcAft>
          <a:spcPct val="0"/>
        </a:spcAft>
        <a:defRPr sz="4400">
          <a:solidFill>
            <a:schemeClr val="tx1"/>
          </a:solidFill>
          <a:latin typeface="Arial" charset="0"/>
        </a:defRPr>
      </a:lvl7pPr>
      <a:lvl8pPr marL="1371600" algn="l" rtl="0" fontAlgn="base">
        <a:spcBef>
          <a:spcPct val="0"/>
        </a:spcBef>
        <a:spcAft>
          <a:spcPct val="0"/>
        </a:spcAft>
        <a:defRPr sz="4400">
          <a:solidFill>
            <a:schemeClr val="tx1"/>
          </a:solidFill>
          <a:latin typeface="Arial" charset="0"/>
        </a:defRPr>
      </a:lvl8pPr>
      <a:lvl9pPr marL="1828800" algn="l" rtl="0" fontAlgn="base">
        <a:spcBef>
          <a:spcPct val="0"/>
        </a:spcBef>
        <a:spcAft>
          <a:spcPct val="0"/>
        </a:spcAft>
        <a:defRPr sz="4400">
          <a:solidFill>
            <a:schemeClr val="tx1"/>
          </a:solidFill>
          <a:latin typeface="Arial" charset="0"/>
        </a:defRPr>
      </a:lvl9pPr>
    </p:titleStyle>
    <p:bodyStyle>
      <a:lvl1pPr marL="342900" indent="-342900" algn="l" rtl="0" fontAlgn="base">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80000"/>
        <a:buFont typeface="Wingdings" pitchFamily="2" charset="2"/>
        <a:buChar char="¨"/>
        <a:defRPr sz="2800">
          <a:solidFill>
            <a:schemeClr val="tx1"/>
          </a:solidFill>
          <a:latin typeface="+mn-lt"/>
        </a:defRPr>
      </a:lvl2pPr>
      <a:lvl3pPr marL="1143000" indent="-228600" algn="l" rtl="0" fontAlgn="base">
        <a:spcBef>
          <a:spcPct val="20000"/>
        </a:spcBef>
        <a:spcAft>
          <a:spcPct val="0"/>
        </a:spcAft>
        <a:buClr>
          <a:schemeClr val="bg2"/>
        </a:buClr>
        <a:buSzPct val="65000"/>
        <a:buFont typeface="Wingdings" pitchFamily="2" charset="2"/>
        <a:buChar char="n"/>
        <a:defRPr sz="2400">
          <a:solidFill>
            <a:schemeClr val="tx1"/>
          </a:solidFill>
          <a:latin typeface="+mn-lt"/>
        </a:defRPr>
      </a:lvl3pPr>
      <a:lvl4pPr marL="1600200" indent="-228600" algn="l" rtl="0" fontAlgn="base">
        <a:spcBef>
          <a:spcPct val="20000"/>
        </a:spcBef>
        <a:spcAft>
          <a:spcPct val="0"/>
        </a:spcAft>
        <a:buClr>
          <a:schemeClr val="accent2"/>
        </a:buClr>
        <a:buSzPct val="70000"/>
        <a:buFont typeface="Wingdings" pitchFamily="2" charset="2"/>
        <a:buChar char="¨"/>
        <a:defRPr sz="2000">
          <a:solidFill>
            <a:schemeClr val="tx1"/>
          </a:solidFill>
          <a:latin typeface="+mn-lt"/>
        </a:defRPr>
      </a:lvl4pPr>
      <a:lvl5pPr marL="20574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ChangeArrowheads="1"/>
          </p:cNvSpPr>
          <p:nvPr/>
        </p:nvSpPr>
        <p:spPr bwMode="auto">
          <a:xfrm>
            <a:off x="684213" y="2205038"/>
            <a:ext cx="8064500" cy="4205287"/>
          </a:xfrm>
          <a:prstGeom prst="rect">
            <a:avLst/>
          </a:prstGeom>
          <a:noFill/>
          <a:ln w="9525">
            <a:noFill/>
            <a:miter lim="800000"/>
            <a:headEnd/>
            <a:tailEnd/>
          </a:ln>
          <a:effectLst/>
        </p:spPr>
        <p:txBody>
          <a:bodyPr>
            <a:spAutoFit/>
          </a:bodyPr>
          <a:lstStyle/>
          <a:p>
            <a:pPr algn="ctr"/>
            <a:endParaRPr lang="es-ES" sz="2400" b="1">
              <a:solidFill>
                <a:schemeClr val="tx2"/>
              </a:solidFill>
              <a:latin typeface="Kozuka Gothic Pro EL" pitchFamily="34" charset="-128"/>
            </a:endParaRPr>
          </a:p>
          <a:p>
            <a:pPr algn="ctr"/>
            <a:r>
              <a:rPr lang="es-ES" sz="2400" b="1">
                <a:solidFill>
                  <a:schemeClr val="tx2"/>
                </a:solidFill>
                <a:latin typeface="Kozuka Gothic Pro EL" pitchFamily="34" charset="-128"/>
              </a:rPr>
              <a:t>PRESIDENCIA DE LA REPÚBLICA DEL PARAGUAY</a:t>
            </a:r>
            <a:br>
              <a:rPr lang="es-ES" sz="2400" b="1">
                <a:solidFill>
                  <a:schemeClr val="tx2"/>
                </a:solidFill>
                <a:latin typeface="Kozuka Gothic Pro EL" pitchFamily="34" charset="-128"/>
              </a:rPr>
            </a:br>
            <a:r>
              <a:rPr lang="es-ES" sz="3200" b="1">
                <a:solidFill>
                  <a:schemeClr val="tx2"/>
                </a:solidFill>
                <a:latin typeface="Verdana" pitchFamily="34" charset="0"/>
              </a:rPr>
              <a:t/>
            </a:r>
            <a:br>
              <a:rPr lang="es-ES" sz="3200" b="1">
                <a:solidFill>
                  <a:schemeClr val="tx2"/>
                </a:solidFill>
                <a:latin typeface="Verdana" pitchFamily="34" charset="0"/>
              </a:rPr>
            </a:br>
            <a:r>
              <a:rPr lang="es-ES" sz="2400" b="1">
                <a:latin typeface="Verdana" pitchFamily="34" charset="0"/>
              </a:rPr>
              <a:t>SECRETARÍA DE ACCIÓN SOCIAL</a:t>
            </a:r>
          </a:p>
          <a:p>
            <a:pPr algn="ctr"/>
            <a:endParaRPr lang="es-ES" sz="2400" b="1">
              <a:latin typeface="Verdana" pitchFamily="34" charset="0"/>
            </a:endParaRPr>
          </a:p>
          <a:p>
            <a:pPr algn="ctr"/>
            <a:r>
              <a:rPr lang="es-ES" sz="2000" b="1">
                <a:latin typeface="Microsoft Sans Serif" pitchFamily="34" charset="0"/>
              </a:rPr>
              <a:t>RED DE PROTECCION Y PROMOCION SOCIAL</a:t>
            </a:r>
          </a:p>
          <a:p>
            <a:pPr algn="ctr"/>
            <a:endParaRPr lang="es-ES_tradnl" b="1">
              <a:latin typeface="Microsoft Sans Serif" pitchFamily="34" charset="0"/>
            </a:endParaRPr>
          </a:p>
          <a:p>
            <a:pPr algn="ctr"/>
            <a:endParaRPr lang="es-ES_tradnl" b="1">
              <a:latin typeface="Microsoft Sans Serif" pitchFamily="34" charset="0"/>
            </a:endParaRPr>
          </a:p>
          <a:p>
            <a:pPr algn="ctr"/>
            <a:endParaRPr lang="es-ES" b="1">
              <a:latin typeface="Microsoft Sans Serif" pitchFamily="34" charset="0"/>
            </a:endParaRPr>
          </a:p>
          <a:p>
            <a:pPr algn="ctr"/>
            <a:r>
              <a:rPr lang="es-ES_tradnl" b="1">
                <a:latin typeface="Microsoft Sans Serif" pitchFamily="34" charset="0"/>
              </a:rPr>
              <a:t>III SEMINARIO INTERNACIONAL DE TRANSFERENCIAS CONDICIONADAS ERRADICACIÓN DEL HAMBRE Y LA DESNUTRICION.</a:t>
            </a:r>
          </a:p>
          <a:p>
            <a:pPr algn="ctr"/>
            <a:r>
              <a:rPr lang="es-ES_tradnl" b="1">
                <a:latin typeface="Microsoft Sans Serif" pitchFamily="34" charset="0"/>
              </a:rPr>
              <a:t>1-2 diciembre - 2008</a:t>
            </a:r>
          </a:p>
          <a:p>
            <a:pPr algn="ctr"/>
            <a:endParaRPr lang="es-ES" sz="1400">
              <a:latin typeface="Microsoft Sans Serif" pitchFamily="34" charset="0"/>
            </a:endParaRPr>
          </a:p>
        </p:txBody>
      </p:sp>
      <p:grpSp>
        <p:nvGrpSpPr>
          <p:cNvPr id="4099" name="Group 3"/>
          <p:cNvGrpSpPr>
            <a:grpSpLocks/>
          </p:cNvGrpSpPr>
          <p:nvPr/>
        </p:nvGrpSpPr>
        <p:grpSpPr bwMode="auto">
          <a:xfrm>
            <a:off x="3779838" y="620713"/>
            <a:ext cx="1655762" cy="1368425"/>
            <a:chOff x="2245" y="3249"/>
            <a:chExt cx="880" cy="880"/>
          </a:xfrm>
        </p:grpSpPr>
        <p:sp>
          <p:nvSpPr>
            <p:cNvPr id="4100" name="Oval 4"/>
            <p:cNvSpPr>
              <a:spLocks noChangeArrowheads="1"/>
            </p:cNvSpPr>
            <p:nvPr/>
          </p:nvSpPr>
          <p:spPr bwMode="auto">
            <a:xfrm>
              <a:off x="2253" y="3257"/>
              <a:ext cx="862" cy="861"/>
            </a:xfrm>
            <a:prstGeom prst="ellipse">
              <a:avLst/>
            </a:prstGeom>
            <a:solidFill>
              <a:schemeClr val="bg1"/>
            </a:solidFill>
            <a:ln w="9525">
              <a:noFill/>
              <a:round/>
              <a:headEnd/>
              <a:tailEnd/>
            </a:ln>
            <a:effectLst/>
          </p:spPr>
          <p:txBody>
            <a:bodyPr wrap="none" anchor="ctr"/>
            <a:lstStyle/>
            <a:p>
              <a:endParaRPr lang="es-ES"/>
            </a:p>
          </p:txBody>
        </p:sp>
        <p:pic>
          <p:nvPicPr>
            <p:cNvPr id="4101" name="Picture 5" descr="escudo2"/>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2245" y="3249"/>
              <a:ext cx="880" cy="880"/>
            </a:xfrm>
            <a:prstGeom prst="rect">
              <a:avLst/>
            </a:prstGeom>
            <a:noFill/>
          </p:spPr>
        </p:pic>
      </p:gr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8" name="Rectangle 4"/>
          <p:cNvSpPr>
            <a:spLocks noChangeArrowheads="1"/>
          </p:cNvSpPr>
          <p:nvPr/>
        </p:nvSpPr>
        <p:spPr bwMode="auto">
          <a:xfrm>
            <a:off x="395288" y="333375"/>
            <a:ext cx="8497887" cy="719138"/>
          </a:xfrm>
          <a:prstGeom prst="rect">
            <a:avLst/>
          </a:prstGeom>
          <a:noFill/>
          <a:ln w="9525" algn="ctr">
            <a:noFill/>
            <a:miter lim="800000"/>
            <a:headEnd/>
            <a:tailEnd/>
          </a:ln>
          <a:effectLst>
            <a:outerShdw dist="35921" dir="2700000" algn="ctr" rotWithShape="0">
              <a:schemeClr val="bg2">
                <a:alpha val="50000"/>
              </a:schemeClr>
            </a:outerShdw>
          </a:effectLst>
        </p:spPr>
        <p:txBody>
          <a:bodyPr anchor="ctr"/>
          <a:lstStyle/>
          <a:p>
            <a:pPr algn="ctr"/>
            <a:r>
              <a:rPr lang="es-ES" sz="2400" b="1"/>
              <a:t>Componente propuestos para el programa de TCI</a:t>
            </a:r>
          </a:p>
        </p:txBody>
      </p:sp>
      <p:sp>
        <p:nvSpPr>
          <p:cNvPr id="26629" name="Oval 5"/>
          <p:cNvSpPr>
            <a:spLocks noChangeArrowheads="1"/>
          </p:cNvSpPr>
          <p:nvPr/>
        </p:nvSpPr>
        <p:spPr bwMode="auto">
          <a:xfrm>
            <a:off x="2771775" y="1268413"/>
            <a:ext cx="3600450" cy="865187"/>
          </a:xfrm>
          <a:prstGeom prst="ellipse">
            <a:avLst/>
          </a:prstGeom>
          <a:solidFill>
            <a:srgbClr val="CCECFF"/>
          </a:solidFill>
          <a:ln w="9525" cap="rnd">
            <a:solidFill>
              <a:srgbClr val="808080"/>
            </a:solidFill>
            <a:round/>
            <a:headEnd/>
            <a:tailEnd/>
          </a:ln>
        </p:spPr>
        <p:txBody>
          <a:bodyPr lIns="0" tIns="0" rIns="0" bIns="0" anchor="ctr" anchorCtr="1"/>
          <a:lstStyle/>
          <a:p>
            <a:pPr algn="ctr"/>
            <a:r>
              <a:rPr lang="es-ES" sz="1600" b="1">
                <a:latin typeface="Garamond" pitchFamily="18" charset="0"/>
              </a:rPr>
              <a:t>Fortalecimiento del entorno institucional y la participación comunitaria</a:t>
            </a:r>
          </a:p>
        </p:txBody>
      </p:sp>
      <p:sp>
        <p:nvSpPr>
          <p:cNvPr id="26630" name="Rectangle 6"/>
          <p:cNvSpPr>
            <a:spLocks noChangeArrowheads="1"/>
          </p:cNvSpPr>
          <p:nvPr/>
        </p:nvSpPr>
        <p:spPr bwMode="auto">
          <a:xfrm>
            <a:off x="2771775" y="2781300"/>
            <a:ext cx="3600450" cy="2867025"/>
          </a:xfrm>
          <a:prstGeom prst="rect">
            <a:avLst/>
          </a:prstGeom>
          <a:solidFill>
            <a:srgbClr val="CCECFF"/>
          </a:solidFill>
          <a:ln w="9525">
            <a:solidFill>
              <a:schemeClr val="folHlink"/>
            </a:solidFill>
            <a:miter lim="800000"/>
            <a:headEnd/>
            <a:tailEnd/>
          </a:ln>
        </p:spPr>
        <p:txBody>
          <a:bodyPr/>
          <a:lstStyle/>
          <a:p>
            <a:pPr algn="ctr"/>
            <a:r>
              <a:rPr lang="es-ES" sz="1600" b="1">
                <a:solidFill>
                  <a:srgbClr val="000000"/>
                </a:solidFill>
                <a:latin typeface="Garamond" pitchFamily="18" charset="0"/>
              </a:rPr>
              <a:t>Público (Municipal, Departamental, Central) y privado.</a:t>
            </a:r>
          </a:p>
        </p:txBody>
      </p:sp>
      <p:cxnSp>
        <p:nvCxnSpPr>
          <p:cNvPr id="26631" name="AutoShape 7"/>
          <p:cNvCxnSpPr>
            <a:cxnSpLocks noChangeShapeType="1"/>
            <a:stCxn id="26629" idx="4"/>
            <a:endCxn id="26630" idx="0"/>
          </p:cNvCxnSpPr>
          <p:nvPr/>
        </p:nvCxnSpPr>
        <p:spPr bwMode="auto">
          <a:xfrm>
            <a:off x="4572000" y="2133600"/>
            <a:ext cx="0" cy="647700"/>
          </a:xfrm>
          <a:prstGeom prst="straightConnector1">
            <a:avLst/>
          </a:prstGeom>
          <a:noFill/>
          <a:ln w="82550">
            <a:solidFill>
              <a:srgbClr val="CCECFF"/>
            </a:solidFill>
            <a:round/>
            <a:headEnd/>
            <a:tailEnd type="triangle" w="med" len="med"/>
          </a:ln>
        </p:spPr>
      </p:cxnSp>
      <p:sp>
        <p:nvSpPr>
          <p:cNvPr id="26632" name="Rectangle 8"/>
          <p:cNvSpPr>
            <a:spLocks noChangeArrowheads="1"/>
          </p:cNvSpPr>
          <p:nvPr/>
        </p:nvSpPr>
        <p:spPr bwMode="auto">
          <a:xfrm>
            <a:off x="3419475" y="3500438"/>
            <a:ext cx="2305050" cy="1862137"/>
          </a:xfrm>
          <a:prstGeom prst="rect">
            <a:avLst/>
          </a:prstGeom>
          <a:solidFill>
            <a:srgbClr val="CCFF99"/>
          </a:solidFill>
          <a:ln w="9525" cap="rnd">
            <a:solidFill>
              <a:srgbClr val="808080"/>
            </a:solidFill>
            <a:round/>
            <a:headEnd/>
            <a:tailEnd/>
          </a:ln>
        </p:spPr>
        <p:txBody>
          <a:bodyPr anchorCtr="1"/>
          <a:lstStyle/>
          <a:p>
            <a:pPr algn="ctr"/>
            <a:r>
              <a:rPr lang="es-ES" sz="3200" b="1">
                <a:latin typeface="Garamond" pitchFamily="18" charset="0"/>
              </a:rPr>
              <a:t>Comunidad</a:t>
            </a:r>
          </a:p>
        </p:txBody>
      </p:sp>
      <p:sp>
        <p:nvSpPr>
          <p:cNvPr id="26633" name="Oval 9"/>
          <p:cNvSpPr>
            <a:spLocks noChangeArrowheads="1"/>
          </p:cNvSpPr>
          <p:nvPr/>
        </p:nvSpPr>
        <p:spPr bwMode="auto">
          <a:xfrm>
            <a:off x="3203575" y="4076700"/>
            <a:ext cx="2736850" cy="792163"/>
          </a:xfrm>
          <a:prstGeom prst="ellipse">
            <a:avLst/>
          </a:prstGeom>
          <a:solidFill>
            <a:srgbClr val="FFCC99"/>
          </a:solidFill>
          <a:ln w="9525" cap="rnd">
            <a:solidFill>
              <a:srgbClr val="808080"/>
            </a:solidFill>
            <a:round/>
            <a:headEnd/>
            <a:tailEnd/>
          </a:ln>
        </p:spPr>
        <p:txBody>
          <a:bodyPr anchor="ctr" anchorCtr="1"/>
          <a:lstStyle/>
          <a:p>
            <a:pPr algn="ctr"/>
            <a:r>
              <a:rPr lang="es-ES" sz="1200" b="1"/>
              <a:t>Familia en extrema Pobreza </a:t>
            </a:r>
            <a:r>
              <a:rPr lang="es-ES_tradnl" sz="1200" b="1"/>
              <a:t>(Flia. Unidad domestica)</a:t>
            </a:r>
            <a:endParaRPr lang="es-ES" sz="1200" b="1"/>
          </a:p>
          <a:p>
            <a:pPr algn="ctr"/>
            <a:endParaRPr lang="es-ES" sz="1200" b="1"/>
          </a:p>
        </p:txBody>
      </p:sp>
      <p:grpSp>
        <p:nvGrpSpPr>
          <p:cNvPr id="2" name="Group 10"/>
          <p:cNvGrpSpPr>
            <a:grpSpLocks/>
          </p:cNvGrpSpPr>
          <p:nvPr/>
        </p:nvGrpSpPr>
        <p:grpSpPr bwMode="auto">
          <a:xfrm>
            <a:off x="250825" y="2276475"/>
            <a:ext cx="8713788" cy="1800225"/>
            <a:chOff x="462" y="1517"/>
            <a:chExt cx="4972" cy="776"/>
          </a:xfrm>
        </p:grpSpPr>
        <p:sp>
          <p:nvSpPr>
            <p:cNvPr id="20489" name="Oval 11"/>
            <p:cNvSpPr>
              <a:spLocks noChangeArrowheads="1"/>
            </p:cNvSpPr>
            <p:nvPr/>
          </p:nvSpPr>
          <p:spPr bwMode="auto">
            <a:xfrm>
              <a:off x="4105" y="1563"/>
              <a:ext cx="1329" cy="730"/>
            </a:xfrm>
            <a:prstGeom prst="ellipse">
              <a:avLst/>
            </a:prstGeom>
            <a:solidFill>
              <a:srgbClr val="CCFF99"/>
            </a:solidFill>
            <a:ln w="9525" cap="rnd">
              <a:solidFill>
                <a:srgbClr val="808080"/>
              </a:solidFill>
              <a:round/>
              <a:headEnd/>
              <a:tailEnd/>
            </a:ln>
          </p:spPr>
          <p:txBody>
            <a:bodyPr lIns="0" tIns="0" rIns="0" bIns="0" anchor="ctr" anchorCtr="1"/>
            <a:lstStyle/>
            <a:p>
              <a:pPr algn="ctr"/>
              <a:r>
                <a:rPr lang="es-ES" sz="1600" b="1">
                  <a:latin typeface="Garamond" pitchFamily="18" charset="0"/>
                </a:rPr>
                <a:t>Participación</a:t>
              </a:r>
            </a:p>
            <a:p>
              <a:pPr algn="ctr"/>
              <a:r>
                <a:rPr lang="es-ES" sz="1600" b="1">
                  <a:latin typeface="Garamond" pitchFamily="18" charset="0"/>
                </a:rPr>
                <a:t>Comunitaria</a:t>
              </a:r>
            </a:p>
            <a:p>
              <a:pPr algn="ctr"/>
              <a:r>
                <a:rPr lang="es-ES_tradnl" sz="1600" b="1">
                  <a:latin typeface="Garamond" pitchFamily="18" charset="0"/>
                </a:rPr>
                <a:t>(mesa de participación s.)</a:t>
              </a:r>
              <a:endParaRPr lang="es-ES" sz="1600" b="1">
                <a:latin typeface="Garamond" pitchFamily="18" charset="0"/>
              </a:endParaRPr>
            </a:p>
          </p:txBody>
        </p:sp>
        <p:sp>
          <p:nvSpPr>
            <p:cNvPr id="20490" name="Oval 12"/>
            <p:cNvSpPr>
              <a:spLocks noChangeArrowheads="1"/>
            </p:cNvSpPr>
            <p:nvPr/>
          </p:nvSpPr>
          <p:spPr bwMode="auto">
            <a:xfrm>
              <a:off x="462" y="1517"/>
              <a:ext cx="921" cy="730"/>
            </a:xfrm>
            <a:prstGeom prst="ellipse">
              <a:avLst/>
            </a:prstGeom>
            <a:solidFill>
              <a:srgbClr val="CCFF99"/>
            </a:solidFill>
            <a:ln w="9525" cap="rnd">
              <a:solidFill>
                <a:srgbClr val="808080"/>
              </a:solidFill>
              <a:round/>
              <a:headEnd/>
              <a:tailEnd/>
            </a:ln>
          </p:spPr>
          <p:txBody>
            <a:bodyPr lIns="0" tIns="0" rIns="0" bIns="0" anchor="ctr" anchorCtr="1"/>
            <a:lstStyle/>
            <a:p>
              <a:pPr algn="ctr"/>
              <a:r>
                <a:rPr lang="es-ES" sz="1600" b="1">
                  <a:latin typeface="Garamond" pitchFamily="18" charset="0"/>
                </a:rPr>
                <a:t>Producción para el </a:t>
              </a:r>
              <a:r>
                <a:rPr lang="es-ES" sz="1400" b="1">
                  <a:latin typeface="Garamond" pitchFamily="18" charset="0"/>
                </a:rPr>
                <a:t>Autoconsumo</a:t>
              </a:r>
              <a:r>
                <a:rPr lang="es-ES" sz="1600" b="1">
                  <a:latin typeface="Garamond" pitchFamily="18" charset="0"/>
                </a:rPr>
                <a:t> y la Renta</a:t>
              </a:r>
              <a:endParaRPr lang="es-ES" sz="2800"/>
            </a:p>
          </p:txBody>
        </p:sp>
      </p:grpSp>
      <p:grpSp>
        <p:nvGrpSpPr>
          <p:cNvPr id="3" name="Group 13"/>
          <p:cNvGrpSpPr>
            <a:grpSpLocks/>
          </p:cNvGrpSpPr>
          <p:nvPr/>
        </p:nvGrpSpPr>
        <p:grpSpPr bwMode="auto">
          <a:xfrm>
            <a:off x="684213" y="4941888"/>
            <a:ext cx="7991475" cy="1695450"/>
            <a:chOff x="612" y="3060"/>
            <a:chExt cx="4551" cy="1187"/>
          </a:xfrm>
        </p:grpSpPr>
        <p:sp>
          <p:nvSpPr>
            <p:cNvPr id="20492" name="Oval 14"/>
            <p:cNvSpPr>
              <a:spLocks noChangeArrowheads="1"/>
            </p:cNvSpPr>
            <p:nvPr/>
          </p:nvSpPr>
          <p:spPr bwMode="auto">
            <a:xfrm>
              <a:off x="612" y="3060"/>
              <a:ext cx="1058" cy="914"/>
            </a:xfrm>
            <a:prstGeom prst="ellipse">
              <a:avLst/>
            </a:prstGeom>
            <a:solidFill>
              <a:srgbClr val="FFCC99"/>
            </a:solidFill>
            <a:ln w="9525" cap="rnd">
              <a:solidFill>
                <a:srgbClr val="808080"/>
              </a:solidFill>
              <a:round/>
              <a:headEnd/>
              <a:tailEnd/>
            </a:ln>
          </p:spPr>
          <p:txBody>
            <a:bodyPr anchor="ctr"/>
            <a:lstStyle/>
            <a:p>
              <a:pPr algn="ctr"/>
              <a:endParaRPr lang="es-ES" sz="1600" b="1">
                <a:latin typeface="Garamond" pitchFamily="18" charset="0"/>
              </a:endParaRPr>
            </a:p>
          </p:txBody>
        </p:sp>
        <p:sp>
          <p:nvSpPr>
            <p:cNvPr id="20493" name="Oval 15"/>
            <p:cNvSpPr>
              <a:spLocks noChangeArrowheads="1"/>
            </p:cNvSpPr>
            <p:nvPr/>
          </p:nvSpPr>
          <p:spPr bwMode="auto">
            <a:xfrm>
              <a:off x="4105" y="3060"/>
              <a:ext cx="1058" cy="914"/>
            </a:xfrm>
            <a:prstGeom prst="ellipse">
              <a:avLst/>
            </a:prstGeom>
            <a:solidFill>
              <a:srgbClr val="FFCC99"/>
            </a:solidFill>
            <a:ln w="9525" cap="rnd">
              <a:solidFill>
                <a:srgbClr val="808080"/>
              </a:solidFill>
              <a:round/>
              <a:headEnd/>
              <a:tailEnd/>
            </a:ln>
          </p:spPr>
          <p:txBody>
            <a:bodyPr lIns="0" tIns="0" rIns="0" bIns="0" anchor="ctr" anchorCtr="1"/>
            <a:lstStyle/>
            <a:p>
              <a:pPr algn="ctr"/>
              <a:r>
                <a:rPr lang="es-ES" sz="1600" b="1">
                  <a:latin typeface="Garamond" pitchFamily="18" charset="0"/>
                </a:rPr>
                <a:t>Apoyo Sociofamiliar</a:t>
              </a:r>
            </a:p>
          </p:txBody>
        </p:sp>
        <p:sp>
          <p:nvSpPr>
            <p:cNvPr id="20494" name="Oval 16"/>
            <p:cNvSpPr>
              <a:spLocks noChangeArrowheads="1"/>
            </p:cNvSpPr>
            <p:nvPr/>
          </p:nvSpPr>
          <p:spPr bwMode="auto">
            <a:xfrm>
              <a:off x="2426" y="3430"/>
              <a:ext cx="903" cy="817"/>
            </a:xfrm>
            <a:prstGeom prst="ellipse">
              <a:avLst/>
            </a:prstGeom>
            <a:solidFill>
              <a:srgbClr val="FFCC99"/>
            </a:solidFill>
            <a:ln w="9525" cap="rnd">
              <a:solidFill>
                <a:srgbClr val="808080"/>
              </a:solidFill>
              <a:round/>
              <a:headEnd/>
              <a:tailEnd/>
            </a:ln>
          </p:spPr>
          <p:txBody>
            <a:bodyPr lIns="0" tIns="0" rIns="0" bIns="0" anchor="ctr" anchorCtr="1"/>
            <a:lstStyle/>
            <a:p>
              <a:pPr algn="ctr"/>
              <a:r>
                <a:rPr lang="es-ES" sz="1600" b="1">
                  <a:latin typeface="Garamond" pitchFamily="18" charset="0"/>
                </a:rPr>
                <a:t>Demanda a la oferta pública local (derechos)</a:t>
              </a:r>
            </a:p>
          </p:txBody>
        </p:sp>
      </p:grpSp>
      <p:cxnSp>
        <p:nvCxnSpPr>
          <p:cNvPr id="26641" name="AutoShape 17"/>
          <p:cNvCxnSpPr>
            <a:cxnSpLocks noChangeShapeType="1"/>
            <a:stCxn id="20493" idx="1"/>
            <a:endCxn id="26633" idx="6"/>
          </p:cNvCxnSpPr>
          <p:nvPr/>
        </p:nvCxnSpPr>
        <p:spPr bwMode="auto">
          <a:xfrm flipH="1" flipV="1">
            <a:off x="5940425" y="4473575"/>
            <a:ext cx="1149350" cy="658813"/>
          </a:xfrm>
          <a:prstGeom prst="straightConnector1">
            <a:avLst/>
          </a:prstGeom>
          <a:noFill/>
          <a:ln w="82550">
            <a:solidFill>
              <a:srgbClr val="FFCC99"/>
            </a:solidFill>
            <a:round/>
            <a:headEnd/>
            <a:tailEnd type="triangle" w="med" len="med"/>
          </a:ln>
        </p:spPr>
      </p:cxnSp>
      <p:cxnSp>
        <p:nvCxnSpPr>
          <p:cNvPr id="26642" name="AutoShape 18"/>
          <p:cNvCxnSpPr>
            <a:cxnSpLocks noChangeShapeType="1"/>
            <a:stCxn id="20492" idx="7"/>
            <a:endCxn id="26633" idx="2"/>
          </p:cNvCxnSpPr>
          <p:nvPr/>
        </p:nvCxnSpPr>
        <p:spPr bwMode="auto">
          <a:xfrm flipV="1">
            <a:off x="2270125" y="4473575"/>
            <a:ext cx="933450" cy="658813"/>
          </a:xfrm>
          <a:prstGeom prst="straightConnector1">
            <a:avLst/>
          </a:prstGeom>
          <a:noFill/>
          <a:ln w="82550">
            <a:solidFill>
              <a:srgbClr val="FFCC99"/>
            </a:solidFill>
            <a:round/>
            <a:headEnd/>
            <a:tailEnd type="triangle" w="med" len="med"/>
          </a:ln>
        </p:spPr>
      </p:cxnSp>
      <p:cxnSp>
        <p:nvCxnSpPr>
          <p:cNvPr id="26643" name="AutoShape 19"/>
          <p:cNvCxnSpPr>
            <a:cxnSpLocks noChangeShapeType="1"/>
            <a:stCxn id="20494" idx="0"/>
            <a:endCxn id="26633" idx="4"/>
          </p:cNvCxnSpPr>
          <p:nvPr/>
        </p:nvCxnSpPr>
        <p:spPr bwMode="auto">
          <a:xfrm flipH="1" flipV="1">
            <a:off x="4572000" y="4868863"/>
            <a:ext cx="90488" cy="601662"/>
          </a:xfrm>
          <a:prstGeom prst="straightConnector1">
            <a:avLst/>
          </a:prstGeom>
          <a:noFill/>
          <a:ln w="82550">
            <a:solidFill>
              <a:srgbClr val="FFCC99"/>
            </a:solidFill>
            <a:round/>
            <a:headEnd/>
            <a:tailEnd type="triangle" w="med" len="med"/>
          </a:ln>
        </p:spPr>
      </p:cxnSp>
      <p:cxnSp>
        <p:nvCxnSpPr>
          <p:cNvPr id="26644" name="AutoShape 20"/>
          <p:cNvCxnSpPr>
            <a:cxnSpLocks noChangeShapeType="1"/>
            <a:stCxn id="20489" idx="3"/>
            <a:endCxn id="26632" idx="3"/>
          </p:cNvCxnSpPr>
          <p:nvPr/>
        </p:nvCxnSpPr>
        <p:spPr bwMode="auto">
          <a:xfrm flipH="1">
            <a:off x="5724525" y="3829050"/>
            <a:ext cx="1252538" cy="603250"/>
          </a:xfrm>
          <a:prstGeom prst="straightConnector1">
            <a:avLst/>
          </a:prstGeom>
          <a:noFill/>
          <a:ln w="82550">
            <a:solidFill>
              <a:srgbClr val="CCFF99"/>
            </a:solidFill>
            <a:round/>
            <a:headEnd/>
            <a:tailEnd type="triangle" w="med" len="med"/>
          </a:ln>
        </p:spPr>
      </p:cxnSp>
      <p:cxnSp>
        <p:nvCxnSpPr>
          <p:cNvPr id="26645" name="AutoShape 21"/>
          <p:cNvCxnSpPr>
            <a:cxnSpLocks noChangeShapeType="1"/>
            <a:stCxn id="20490" idx="5"/>
            <a:endCxn id="26632" idx="1"/>
          </p:cNvCxnSpPr>
          <p:nvPr/>
        </p:nvCxnSpPr>
        <p:spPr bwMode="auto">
          <a:xfrm>
            <a:off x="1628775" y="3722688"/>
            <a:ext cx="1790700" cy="709612"/>
          </a:xfrm>
          <a:prstGeom prst="straightConnector1">
            <a:avLst/>
          </a:prstGeom>
          <a:noFill/>
          <a:ln w="82550">
            <a:solidFill>
              <a:srgbClr val="CCFF99"/>
            </a:solidFill>
            <a:round/>
            <a:headEnd/>
            <a:tailEnd type="triangle" w="med" len="med"/>
          </a:ln>
        </p:spPr>
      </p:cxnSp>
      <p:grpSp>
        <p:nvGrpSpPr>
          <p:cNvPr id="4" name="Group 13"/>
          <p:cNvGrpSpPr>
            <a:grpSpLocks/>
          </p:cNvGrpSpPr>
          <p:nvPr/>
        </p:nvGrpSpPr>
        <p:grpSpPr bwMode="auto">
          <a:xfrm>
            <a:off x="684213" y="4941888"/>
            <a:ext cx="7991475" cy="1695450"/>
            <a:chOff x="612" y="3060"/>
            <a:chExt cx="4551" cy="1187"/>
          </a:xfrm>
        </p:grpSpPr>
        <p:sp>
          <p:nvSpPr>
            <p:cNvPr id="20501" name="Oval 14"/>
            <p:cNvSpPr>
              <a:spLocks noChangeArrowheads="1"/>
            </p:cNvSpPr>
            <p:nvPr/>
          </p:nvSpPr>
          <p:spPr bwMode="auto">
            <a:xfrm>
              <a:off x="612" y="3060"/>
              <a:ext cx="1058" cy="914"/>
            </a:xfrm>
            <a:prstGeom prst="ellipse">
              <a:avLst/>
            </a:prstGeom>
            <a:solidFill>
              <a:srgbClr val="FFCC99"/>
            </a:solidFill>
            <a:ln w="9525" cap="rnd">
              <a:solidFill>
                <a:srgbClr val="808080"/>
              </a:solidFill>
              <a:round/>
              <a:headEnd/>
              <a:tailEnd/>
            </a:ln>
          </p:spPr>
          <p:txBody>
            <a:bodyPr anchor="ctr"/>
            <a:lstStyle/>
            <a:p>
              <a:pPr algn="ctr"/>
              <a:r>
                <a:rPr lang="es-ES_tradnl" sz="1400" b="1">
                  <a:latin typeface="Garamond" pitchFamily="18" charset="0"/>
                </a:rPr>
                <a:t>Demanda a oferta publica Educ. (derechos)</a:t>
              </a:r>
              <a:endParaRPr lang="es-ES" sz="1400" b="1">
                <a:latin typeface="Garamond" pitchFamily="18" charset="0"/>
              </a:endParaRPr>
            </a:p>
          </p:txBody>
        </p:sp>
        <p:sp>
          <p:nvSpPr>
            <p:cNvPr id="20502" name="Oval 15"/>
            <p:cNvSpPr>
              <a:spLocks noChangeArrowheads="1"/>
            </p:cNvSpPr>
            <p:nvPr/>
          </p:nvSpPr>
          <p:spPr bwMode="auto">
            <a:xfrm>
              <a:off x="4105" y="3060"/>
              <a:ext cx="1058" cy="914"/>
            </a:xfrm>
            <a:prstGeom prst="ellipse">
              <a:avLst/>
            </a:prstGeom>
            <a:solidFill>
              <a:srgbClr val="FFCC99"/>
            </a:solidFill>
            <a:ln w="9525" cap="rnd">
              <a:solidFill>
                <a:srgbClr val="808080"/>
              </a:solidFill>
              <a:round/>
              <a:headEnd/>
              <a:tailEnd/>
            </a:ln>
          </p:spPr>
          <p:txBody>
            <a:bodyPr lIns="0" tIns="0" rIns="0" bIns="0" anchor="ctr" anchorCtr="1"/>
            <a:lstStyle/>
            <a:p>
              <a:pPr algn="ctr"/>
              <a:r>
                <a:rPr lang="es-ES" sz="1600" b="1">
                  <a:latin typeface="Garamond" pitchFamily="18" charset="0"/>
                </a:rPr>
                <a:t>Apoyo Sociofamiliar</a:t>
              </a:r>
            </a:p>
            <a:p>
              <a:pPr algn="ctr"/>
              <a:r>
                <a:rPr lang="es-ES_tradnl" sz="1600" b="1">
                  <a:latin typeface="Garamond" pitchFamily="18" charset="0"/>
                </a:rPr>
                <a:t>(enfoque de educ. popular)</a:t>
              </a:r>
              <a:endParaRPr lang="es-ES" sz="1600" b="1">
                <a:latin typeface="Garamond" pitchFamily="18" charset="0"/>
              </a:endParaRPr>
            </a:p>
          </p:txBody>
        </p:sp>
        <p:sp>
          <p:nvSpPr>
            <p:cNvPr id="20503" name="Oval 16"/>
            <p:cNvSpPr>
              <a:spLocks noChangeArrowheads="1"/>
            </p:cNvSpPr>
            <p:nvPr/>
          </p:nvSpPr>
          <p:spPr bwMode="auto">
            <a:xfrm>
              <a:off x="2426" y="3430"/>
              <a:ext cx="903" cy="817"/>
            </a:xfrm>
            <a:prstGeom prst="ellipse">
              <a:avLst/>
            </a:prstGeom>
            <a:solidFill>
              <a:srgbClr val="FFCC99"/>
            </a:solidFill>
            <a:ln w="9525" cap="rnd">
              <a:solidFill>
                <a:srgbClr val="808080"/>
              </a:solidFill>
              <a:round/>
              <a:headEnd/>
              <a:tailEnd/>
            </a:ln>
          </p:spPr>
          <p:txBody>
            <a:bodyPr lIns="0" tIns="0" rIns="0" bIns="0" anchor="ctr" anchorCtr="1"/>
            <a:lstStyle/>
            <a:p>
              <a:pPr algn="ctr"/>
              <a:r>
                <a:rPr lang="es-ES" sz="1400" b="1">
                  <a:latin typeface="Garamond" pitchFamily="18" charset="0"/>
                </a:rPr>
                <a:t>Demanda a la oferta pública Salud  (derechos)</a:t>
              </a: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6633"/>
                                        </p:tgtEl>
                                        <p:attrNameLst>
                                          <p:attrName>style.visibility</p:attrName>
                                        </p:attrNameLst>
                                      </p:cBhvr>
                                      <p:to>
                                        <p:strVal val="visible"/>
                                      </p:to>
                                    </p:set>
                                    <p:anim calcmode="lin" valueType="num">
                                      <p:cBhvr additive="base">
                                        <p:cTn id="7" dur="500" fill="hold"/>
                                        <p:tgtEl>
                                          <p:spTgt spid="26633"/>
                                        </p:tgtEl>
                                        <p:attrNameLst>
                                          <p:attrName>ppt_x</p:attrName>
                                        </p:attrNameLst>
                                      </p:cBhvr>
                                      <p:tavLst>
                                        <p:tav tm="0">
                                          <p:val>
                                            <p:strVal val="#ppt_x"/>
                                          </p:val>
                                        </p:tav>
                                        <p:tav tm="100000">
                                          <p:val>
                                            <p:strVal val="#ppt_x"/>
                                          </p:val>
                                        </p:tav>
                                      </p:tavLst>
                                    </p:anim>
                                    <p:anim calcmode="lin" valueType="num">
                                      <p:cBhvr additive="base">
                                        <p:cTn id="8" dur="500" fill="hold"/>
                                        <p:tgtEl>
                                          <p:spTgt spid="2663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 presetClass="entr" presetSubtype="10" fill="hold" nodeType="click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blinds(horizontal)">
                                      <p:cBhvr>
                                        <p:cTn id="13" dur="500"/>
                                        <p:tgtEl>
                                          <p:spTgt spid="3"/>
                                        </p:tgtEl>
                                      </p:cBhvr>
                                    </p:animEffect>
                                  </p:childTnLst>
                                </p:cTn>
                              </p:par>
                              <p:par>
                                <p:cTn id="14" presetID="58" presetClass="entr" presetSubtype="0" accel="100000" fill="hold" nodeType="withEffect">
                                  <p:stCondLst>
                                    <p:cond delay="0"/>
                                  </p:stCondLst>
                                  <p:childTnLst>
                                    <p:set>
                                      <p:cBhvr>
                                        <p:cTn id="15" dur="1" fill="hold">
                                          <p:stCondLst>
                                            <p:cond delay="0"/>
                                          </p:stCondLst>
                                        </p:cTn>
                                        <p:tgtEl>
                                          <p:spTgt spid="26643"/>
                                        </p:tgtEl>
                                        <p:attrNameLst>
                                          <p:attrName>style.visibility</p:attrName>
                                        </p:attrNameLst>
                                      </p:cBhvr>
                                      <p:to>
                                        <p:strVal val="visible"/>
                                      </p:to>
                                    </p:set>
                                    <p:anim calcmode="lin" valueType="num">
                                      <p:cBhvr>
                                        <p:cTn id="16" dur="500" fill="hold"/>
                                        <p:tgtEl>
                                          <p:spTgt spid="26643"/>
                                        </p:tgtEl>
                                        <p:attrNameLst>
                                          <p:attrName>ppt_w</p:attrName>
                                        </p:attrNameLst>
                                      </p:cBhvr>
                                      <p:tavLst>
                                        <p:tav tm="0">
                                          <p:val>
                                            <p:strVal val="#ppt_w*2.5"/>
                                          </p:val>
                                        </p:tav>
                                        <p:tav tm="100000">
                                          <p:val>
                                            <p:strVal val="#ppt_w"/>
                                          </p:val>
                                        </p:tav>
                                      </p:tavLst>
                                    </p:anim>
                                    <p:anim calcmode="lin" valueType="num">
                                      <p:cBhvr>
                                        <p:cTn id="17" dur="500" fill="hold"/>
                                        <p:tgtEl>
                                          <p:spTgt spid="26643"/>
                                        </p:tgtEl>
                                        <p:attrNameLst>
                                          <p:attrName>ppt_h</p:attrName>
                                        </p:attrNameLst>
                                      </p:cBhvr>
                                      <p:tavLst>
                                        <p:tav tm="0">
                                          <p:val>
                                            <p:strVal val="#ppt_h*0.01"/>
                                          </p:val>
                                        </p:tav>
                                        <p:tav tm="100000">
                                          <p:val>
                                            <p:strVal val="#ppt_h"/>
                                          </p:val>
                                        </p:tav>
                                      </p:tavLst>
                                    </p:anim>
                                    <p:anim calcmode="lin" valueType="num">
                                      <p:cBhvr>
                                        <p:cTn id="18" dur="500" fill="hold"/>
                                        <p:tgtEl>
                                          <p:spTgt spid="26643"/>
                                        </p:tgtEl>
                                        <p:attrNameLst>
                                          <p:attrName>ppt_x</p:attrName>
                                        </p:attrNameLst>
                                      </p:cBhvr>
                                      <p:tavLst>
                                        <p:tav tm="0">
                                          <p:val>
                                            <p:strVal val="#ppt_x"/>
                                          </p:val>
                                        </p:tav>
                                        <p:tav tm="100000">
                                          <p:val>
                                            <p:strVal val="#ppt_x"/>
                                          </p:val>
                                        </p:tav>
                                      </p:tavLst>
                                    </p:anim>
                                    <p:anim calcmode="lin" valueType="num">
                                      <p:cBhvr>
                                        <p:cTn id="19" dur="500" fill="hold"/>
                                        <p:tgtEl>
                                          <p:spTgt spid="26643"/>
                                        </p:tgtEl>
                                        <p:attrNameLst>
                                          <p:attrName>ppt_y</p:attrName>
                                        </p:attrNameLst>
                                      </p:cBhvr>
                                      <p:tavLst>
                                        <p:tav tm="0">
                                          <p:val>
                                            <p:strVal val="#ppt_h+1"/>
                                          </p:val>
                                        </p:tav>
                                        <p:tav tm="100000">
                                          <p:val>
                                            <p:strVal val="#ppt_y"/>
                                          </p:val>
                                        </p:tav>
                                      </p:tavLst>
                                    </p:anim>
                                    <p:animEffect transition="in" filter="fade">
                                      <p:cBhvr>
                                        <p:cTn id="20" dur="500"/>
                                        <p:tgtEl>
                                          <p:spTgt spid="26643"/>
                                        </p:tgtEl>
                                      </p:cBhvr>
                                    </p:animEffect>
                                  </p:childTnLst>
                                </p:cTn>
                              </p:par>
                              <p:par>
                                <p:cTn id="21" presetID="58" presetClass="entr" presetSubtype="0" accel="100000" fill="hold" nodeType="withEffect">
                                  <p:stCondLst>
                                    <p:cond delay="0"/>
                                  </p:stCondLst>
                                  <p:childTnLst>
                                    <p:set>
                                      <p:cBhvr>
                                        <p:cTn id="22" dur="1" fill="hold">
                                          <p:stCondLst>
                                            <p:cond delay="0"/>
                                          </p:stCondLst>
                                        </p:cTn>
                                        <p:tgtEl>
                                          <p:spTgt spid="26642"/>
                                        </p:tgtEl>
                                        <p:attrNameLst>
                                          <p:attrName>style.visibility</p:attrName>
                                        </p:attrNameLst>
                                      </p:cBhvr>
                                      <p:to>
                                        <p:strVal val="visible"/>
                                      </p:to>
                                    </p:set>
                                    <p:anim calcmode="lin" valueType="num">
                                      <p:cBhvr>
                                        <p:cTn id="23" dur="500" fill="hold"/>
                                        <p:tgtEl>
                                          <p:spTgt spid="26642"/>
                                        </p:tgtEl>
                                        <p:attrNameLst>
                                          <p:attrName>ppt_w</p:attrName>
                                        </p:attrNameLst>
                                      </p:cBhvr>
                                      <p:tavLst>
                                        <p:tav tm="0">
                                          <p:val>
                                            <p:strVal val="#ppt_w*2.5"/>
                                          </p:val>
                                        </p:tav>
                                        <p:tav tm="100000">
                                          <p:val>
                                            <p:strVal val="#ppt_w"/>
                                          </p:val>
                                        </p:tav>
                                      </p:tavLst>
                                    </p:anim>
                                    <p:anim calcmode="lin" valueType="num">
                                      <p:cBhvr>
                                        <p:cTn id="24" dur="500" fill="hold"/>
                                        <p:tgtEl>
                                          <p:spTgt spid="26642"/>
                                        </p:tgtEl>
                                        <p:attrNameLst>
                                          <p:attrName>ppt_h</p:attrName>
                                        </p:attrNameLst>
                                      </p:cBhvr>
                                      <p:tavLst>
                                        <p:tav tm="0">
                                          <p:val>
                                            <p:strVal val="#ppt_h*0.01"/>
                                          </p:val>
                                        </p:tav>
                                        <p:tav tm="100000">
                                          <p:val>
                                            <p:strVal val="#ppt_h"/>
                                          </p:val>
                                        </p:tav>
                                      </p:tavLst>
                                    </p:anim>
                                    <p:anim calcmode="lin" valueType="num">
                                      <p:cBhvr>
                                        <p:cTn id="25" dur="500" fill="hold"/>
                                        <p:tgtEl>
                                          <p:spTgt spid="26642"/>
                                        </p:tgtEl>
                                        <p:attrNameLst>
                                          <p:attrName>ppt_x</p:attrName>
                                        </p:attrNameLst>
                                      </p:cBhvr>
                                      <p:tavLst>
                                        <p:tav tm="0">
                                          <p:val>
                                            <p:strVal val="#ppt_x"/>
                                          </p:val>
                                        </p:tav>
                                        <p:tav tm="100000">
                                          <p:val>
                                            <p:strVal val="#ppt_x"/>
                                          </p:val>
                                        </p:tav>
                                      </p:tavLst>
                                    </p:anim>
                                    <p:anim calcmode="lin" valueType="num">
                                      <p:cBhvr>
                                        <p:cTn id="26" dur="500" fill="hold"/>
                                        <p:tgtEl>
                                          <p:spTgt spid="26642"/>
                                        </p:tgtEl>
                                        <p:attrNameLst>
                                          <p:attrName>ppt_y</p:attrName>
                                        </p:attrNameLst>
                                      </p:cBhvr>
                                      <p:tavLst>
                                        <p:tav tm="0">
                                          <p:val>
                                            <p:strVal val="#ppt_h+1"/>
                                          </p:val>
                                        </p:tav>
                                        <p:tav tm="100000">
                                          <p:val>
                                            <p:strVal val="#ppt_y"/>
                                          </p:val>
                                        </p:tav>
                                      </p:tavLst>
                                    </p:anim>
                                    <p:animEffect transition="in" filter="fade">
                                      <p:cBhvr>
                                        <p:cTn id="27" dur="500"/>
                                        <p:tgtEl>
                                          <p:spTgt spid="26642"/>
                                        </p:tgtEl>
                                      </p:cBhvr>
                                    </p:animEffect>
                                  </p:childTnLst>
                                </p:cTn>
                              </p:par>
                              <p:par>
                                <p:cTn id="28" presetID="58" presetClass="entr" presetSubtype="0" accel="100000" fill="hold" nodeType="withEffect">
                                  <p:stCondLst>
                                    <p:cond delay="0"/>
                                  </p:stCondLst>
                                  <p:childTnLst>
                                    <p:set>
                                      <p:cBhvr>
                                        <p:cTn id="29" dur="1" fill="hold">
                                          <p:stCondLst>
                                            <p:cond delay="0"/>
                                          </p:stCondLst>
                                        </p:cTn>
                                        <p:tgtEl>
                                          <p:spTgt spid="26641"/>
                                        </p:tgtEl>
                                        <p:attrNameLst>
                                          <p:attrName>style.visibility</p:attrName>
                                        </p:attrNameLst>
                                      </p:cBhvr>
                                      <p:to>
                                        <p:strVal val="visible"/>
                                      </p:to>
                                    </p:set>
                                    <p:anim calcmode="lin" valueType="num">
                                      <p:cBhvr>
                                        <p:cTn id="30" dur="500" fill="hold"/>
                                        <p:tgtEl>
                                          <p:spTgt spid="26641"/>
                                        </p:tgtEl>
                                        <p:attrNameLst>
                                          <p:attrName>ppt_w</p:attrName>
                                        </p:attrNameLst>
                                      </p:cBhvr>
                                      <p:tavLst>
                                        <p:tav tm="0">
                                          <p:val>
                                            <p:strVal val="#ppt_w*2.5"/>
                                          </p:val>
                                        </p:tav>
                                        <p:tav tm="100000">
                                          <p:val>
                                            <p:strVal val="#ppt_w"/>
                                          </p:val>
                                        </p:tav>
                                      </p:tavLst>
                                    </p:anim>
                                    <p:anim calcmode="lin" valueType="num">
                                      <p:cBhvr>
                                        <p:cTn id="31" dur="500" fill="hold"/>
                                        <p:tgtEl>
                                          <p:spTgt spid="26641"/>
                                        </p:tgtEl>
                                        <p:attrNameLst>
                                          <p:attrName>ppt_h</p:attrName>
                                        </p:attrNameLst>
                                      </p:cBhvr>
                                      <p:tavLst>
                                        <p:tav tm="0">
                                          <p:val>
                                            <p:strVal val="#ppt_h*0.01"/>
                                          </p:val>
                                        </p:tav>
                                        <p:tav tm="100000">
                                          <p:val>
                                            <p:strVal val="#ppt_h"/>
                                          </p:val>
                                        </p:tav>
                                      </p:tavLst>
                                    </p:anim>
                                    <p:anim calcmode="lin" valueType="num">
                                      <p:cBhvr>
                                        <p:cTn id="32" dur="500" fill="hold"/>
                                        <p:tgtEl>
                                          <p:spTgt spid="26641"/>
                                        </p:tgtEl>
                                        <p:attrNameLst>
                                          <p:attrName>ppt_x</p:attrName>
                                        </p:attrNameLst>
                                      </p:cBhvr>
                                      <p:tavLst>
                                        <p:tav tm="0">
                                          <p:val>
                                            <p:strVal val="#ppt_x"/>
                                          </p:val>
                                        </p:tav>
                                        <p:tav tm="100000">
                                          <p:val>
                                            <p:strVal val="#ppt_x"/>
                                          </p:val>
                                        </p:tav>
                                      </p:tavLst>
                                    </p:anim>
                                    <p:anim calcmode="lin" valueType="num">
                                      <p:cBhvr>
                                        <p:cTn id="33" dur="500" fill="hold"/>
                                        <p:tgtEl>
                                          <p:spTgt spid="26641"/>
                                        </p:tgtEl>
                                        <p:attrNameLst>
                                          <p:attrName>ppt_y</p:attrName>
                                        </p:attrNameLst>
                                      </p:cBhvr>
                                      <p:tavLst>
                                        <p:tav tm="0">
                                          <p:val>
                                            <p:strVal val="#ppt_h+1"/>
                                          </p:val>
                                        </p:tav>
                                        <p:tav tm="100000">
                                          <p:val>
                                            <p:strVal val="#ppt_y"/>
                                          </p:val>
                                        </p:tav>
                                      </p:tavLst>
                                    </p:anim>
                                    <p:animEffect transition="in" filter="fade">
                                      <p:cBhvr>
                                        <p:cTn id="34" dur="500"/>
                                        <p:tgtEl>
                                          <p:spTgt spid="26641"/>
                                        </p:tgtEl>
                                      </p:cBhvr>
                                    </p:animEffect>
                                  </p:childTnLst>
                                </p:cTn>
                              </p:par>
                            </p:childTnLst>
                          </p:cTn>
                        </p:par>
                      </p:childTnLst>
                    </p:cTn>
                  </p:par>
                  <p:par>
                    <p:cTn id="35" fill="hold">
                      <p:stCondLst>
                        <p:cond delay="indefinite"/>
                      </p:stCondLst>
                      <p:childTnLst>
                        <p:par>
                          <p:cTn id="36" fill="hold">
                            <p:stCondLst>
                              <p:cond delay="0"/>
                            </p:stCondLst>
                            <p:childTnLst>
                              <p:par>
                                <p:cTn id="37" presetID="5" presetClass="entr" presetSubtype="10" fill="hold" grpId="0" nodeType="clickEffect">
                                  <p:stCondLst>
                                    <p:cond delay="0"/>
                                  </p:stCondLst>
                                  <p:childTnLst>
                                    <p:set>
                                      <p:cBhvr>
                                        <p:cTn id="38" dur="1" fill="hold">
                                          <p:stCondLst>
                                            <p:cond delay="0"/>
                                          </p:stCondLst>
                                        </p:cTn>
                                        <p:tgtEl>
                                          <p:spTgt spid="26632"/>
                                        </p:tgtEl>
                                        <p:attrNameLst>
                                          <p:attrName>style.visibility</p:attrName>
                                        </p:attrNameLst>
                                      </p:cBhvr>
                                      <p:to>
                                        <p:strVal val="visible"/>
                                      </p:to>
                                    </p:set>
                                    <p:animEffect transition="in" filter="checkerboard(across)">
                                      <p:cBhvr>
                                        <p:cTn id="39" dur="500"/>
                                        <p:tgtEl>
                                          <p:spTgt spid="26632"/>
                                        </p:tgtEl>
                                      </p:cBhvr>
                                    </p:animEffect>
                                  </p:childTnLst>
                                </p:cTn>
                              </p:par>
                            </p:childTnLst>
                          </p:cTn>
                        </p:par>
                      </p:childTnLst>
                    </p:cTn>
                  </p:par>
                  <p:par>
                    <p:cTn id="40" fill="hold">
                      <p:stCondLst>
                        <p:cond delay="indefinite"/>
                      </p:stCondLst>
                      <p:childTnLst>
                        <p:par>
                          <p:cTn id="41" fill="hold">
                            <p:stCondLst>
                              <p:cond delay="0"/>
                            </p:stCondLst>
                            <p:childTnLst>
                              <p:par>
                                <p:cTn id="42" presetID="4" presetClass="entr" presetSubtype="16" fill="hold" nodeType="clickEffect">
                                  <p:stCondLst>
                                    <p:cond delay="0"/>
                                  </p:stCondLst>
                                  <p:childTnLst>
                                    <p:set>
                                      <p:cBhvr>
                                        <p:cTn id="43" dur="1" fill="hold">
                                          <p:stCondLst>
                                            <p:cond delay="0"/>
                                          </p:stCondLst>
                                        </p:cTn>
                                        <p:tgtEl>
                                          <p:spTgt spid="2"/>
                                        </p:tgtEl>
                                        <p:attrNameLst>
                                          <p:attrName>style.visibility</p:attrName>
                                        </p:attrNameLst>
                                      </p:cBhvr>
                                      <p:to>
                                        <p:strVal val="visible"/>
                                      </p:to>
                                    </p:set>
                                    <p:animEffect transition="in" filter="box(in)">
                                      <p:cBhvr>
                                        <p:cTn id="44" dur="500"/>
                                        <p:tgtEl>
                                          <p:spTgt spid="2"/>
                                        </p:tgtEl>
                                      </p:cBhvr>
                                    </p:animEffect>
                                  </p:childTnLst>
                                </p:cTn>
                              </p:par>
                              <p:par>
                                <p:cTn id="45" presetID="58" presetClass="entr" presetSubtype="0" accel="100000" fill="hold" nodeType="withEffect">
                                  <p:stCondLst>
                                    <p:cond delay="0"/>
                                  </p:stCondLst>
                                  <p:childTnLst>
                                    <p:set>
                                      <p:cBhvr>
                                        <p:cTn id="46" dur="1" fill="hold">
                                          <p:stCondLst>
                                            <p:cond delay="0"/>
                                          </p:stCondLst>
                                        </p:cTn>
                                        <p:tgtEl>
                                          <p:spTgt spid="26644"/>
                                        </p:tgtEl>
                                        <p:attrNameLst>
                                          <p:attrName>style.visibility</p:attrName>
                                        </p:attrNameLst>
                                      </p:cBhvr>
                                      <p:to>
                                        <p:strVal val="visible"/>
                                      </p:to>
                                    </p:set>
                                    <p:anim calcmode="lin" valueType="num">
                                      <p:cBhvr>
                                        <p:cTn id="47" dur="500" fill="hold"/>
                                        <p:tgtEl>
                                          <p:spTgt spid="26644"/>
                                        </p:tgtEl>
                                        <p:attrNameLst>
                                          <p:attrName>ppt_w</p:attrName>
                                        </p:attrNameLst>
                                      </p:cBhvr>
                                      <p:tavLst>
                                        <p:tav tm="0">
                                          <p:val>
                                            <p:strVal val="#ppt_w*2.5"/>
                                          </p:val>
                                        </p:tav>
                                        <p:tav tm="100000">
                                          <p:val>
                                            <p:strVal val="#ppt_w"/>
                                          </p:val>
                                        </p:tav>
                                      </p:tavLst>
                                    </p:anim>
                                    <p:anim calcmode="lin" valueType="num">
                                      <p:cBhvr>
                                        <p:cTn id="48" dur="500" fill="hold"/>
                                        <p:tgtEl>
                                          <p:spTgt spid="26644"/>
                                        </p:tgtEl>
                                        <p:attrNameLst>
                                          <p:attrName>ppt_h</p:attrName>
                                        </p:attrNameLst>
                                      </p:cBhvr>
                                      <p:tavLst>
                                        <p:tav tm="0">
                                          <p:val>
                                            <p:strVal val="#ppt_h*0.01"/>
                                          </p:val>
                                        </p:tav>
                                        <p:tav tm="100000">
                                          <p:val>
                                            <p:strVal val="#ppt_h"/>
                                          </p:val>
                                        </p:tav>
                                      </p:tavLst>
                                    </p:anim>
                                    <p:anim calcmode="lin" valueType="num">
                                      <p:cBhvr>
                                        <p:cTn id="49" dur="500" fill="hold"/>
                                        <p:tgtEl>
                                          <p:spTgt spid="26644"/>
                                        </p:tgtEl>
                                        <p:attrNameLst>
                                          <p:attrName>ppt_x</p:attrName>
                                        </p:attrNameLst>
                                      </p:cBhvr>
                                      <p:tavLst>
                                        <p:tav tm="0">
                                          <p:val>
                                            <p:strVal val="#ppt_x"/>
                                          </p:val>
                                        </p:tav>
                                        <p:tav tm="100000">
                                          <p:val>
                                            <p:strVal val="#ppt_x"/>
                                          </p:val>
                                        </p:tav>
                                      </p:tavLst>
                                    </p:anim>
                                    <p:anim calcmode="lin" valueType="num">
                                      <p:cBhvr>
                                        <p:cTn id="50" dur="500" fill="hold"/>
                                        <p:tgtEl>
                                          <p:spTgt spid="26644"/>
                                        </p:tgtEl>
                                        <p:attrNameLst>
                                          <p:attrName>ppt_y</p:attrName>
                                        </p:attrNameLst>
                                      </p:cBhvr>
                                      <p:tavLst>
                                        <p:tav tm="0">
                                          <p:val>
                                            <p:strVal val="#ppt_h+1"/>
                                          </p:val>
                                        </p:tav>
                                        <p:tav tm="100000">
                                          <p:val>
                                            <p:strVal val="#ppt_y"/>
                                          </p:val>
                                        </p:tav>
                                      </p:tavLst>
                                    </p:anim>
                                    <p:animEffect transition="in" filter="fade">
                                      <p:cBhvr>
                                        <p:cTn id="51" dur="500"/>
                                        <p:tgtEl>
                                          <p:spTgt spid="26644"/>
                                        </p:tgtEl>
                                      </p:cBhvr>
                                    </p:animEffect>
                                  </p:childTnLst>
                                </p:cTn>
                              </p:par>
                              <p:par>
                                <p:cTn id="52" presetID="58" presetClass="entr" presetSubtype="0" accel="100000" fill="hold" nodeType="withEffect">
                                  <p:stCondLst>
                                    <p:cond delay="0"/>
                                  </p:stCondLst>
                                  <p:childTnLst>
                                    <p:set>
                                      <p:cBhvr>
                                        <p:cTn id="53" dur="1" fill="hold">
                                          <p:stCondLst>
                                            <p:cond delay="0"/>
                                          </p:stCondLst>
                                        </p:cTn>
                                        <p:tgtEl>
                                          <p:spTgt spid="26645"/>
                                        </p:tgtEl>
                                        <p:attrNameLst>
                                          <p:attrName>style.visibility</p:attrName>
                                        </p:attrNameLst>
                                      </p:cBhvr>
                                      <p:to>
                                        <p:strVal val="visible"/>
                                      </p:to>
                                    </p:set>
                                    <p:anim calcmode="lin" valueType="num">
                                      <p:cBhvr>
                                        <p:cTn id="54" dur="500" fill="hold"/>
                                        <p:tgtEl>
                                          <p:spTgt spid="26645"/>
                                        </p:tgtEl>
                                        <p:attrNameLst>
                                          <p:attrName>ppt_w</p:attrName>
                                        </p:attrNameLst>
                                      </p:cBhvr>
                                      <p:tavLst>
                                        <p:tav tm="0">
                                          <p:val>
                                            <p:strVal val="#ppt_w*2.5"/>
                                          </p:val>
                                        </p:tav>
                                        <p:tav tm="100000">
                                          <p:val>
                                            <p:strVal val="#ppt_w"/>
                                          </p:val>
                                        </p:tav>
                                      </p:tavLst>
                                    </p:anim>
                                    <p:anim calcmode="lin" valueType="num">
                                      <p:cBhvr>
                                        <p:cTn id="55" dur="500" fill="hold"/>
                                        <p:tgtEl>
                                          <p:spTgt spid="26645"/>
                                        </p:tgtEl>
                                        <p:attrNameLst>
                                          <p:attrName>ppt_h</p:attrName>
                                        </p:attrNameLst>
                                      </p:cBhvr>
                                      <p:tavLst>
                                        <p:tav tm="0">
                                          <p:val>
                                            <p:strVal val="#ppt_h*0.01"/>
                                          </p:val>
                                        </p:tav>
                                        <p:tav tm="100000">
                                          <p:val>
                                            <p:strVal val="#ppt_h"/>
                                          </p:val>
                                        </p:tav>
                                      </p:tavLst>
                                    </p:anim>
                                    <p:anim calcmode="lin" valueType="num">
                                      <p:cBhvr>
                                        <p:cTn id="56" dur="500" fill="hold"/>
                                        <p:tgtEl>
                                          <p:spTgt spid="26645"/>
                                        </p:tgtEl>
                                        <p:attrNameLst>
                                          <p:attrName>ppt_x</p:attrName>
                                        </p:attrNameLst>
                                      </p:cBhvr>
                                      <p:tavLst>
                                        <p:tav tm="0">
                                          <p:val>
                                            <p:strVal val="#ppt_x"/>
                                          </p:val>
                                        </p:tav>
                                        <p:tav tm="100000">
                                          <p:val>
                                            <p:strVal val="#ppt_x"/>
                                          </p:val>
                                        </p:tav>
                                      </p:tavLst>
                                    </p:anim>
                                    <p:anim calcmode="lin" valueType="num">
                                      <p:cBhvr>
                                        <p:cTn id="57" dur="500" fill="hold"/>
                                        <p:tgtEl>
                                          <p:spTgt spid="26645"/>
                                        </p:tgtEl>
                                        <p:attrNameLst>
                                          <p:attrName>ppt_y</p:attrName>
                                        </p:attrNameLst>
                                      </p:cBhvr>
                                      <p:tavLst>
                                        <p:tav tm="0">
                                          <p:val>
                                            <p:strVal val="#ppt_h+1"/>
                                          </p:val>
                                        </p:tav>
                                        <p:tav tm="100000">
                                          <p:val>
                                            <p:strVal val="#ppt_y"/>
                                          </p:val>
                                        </p:tav>
                                      </p:tavLst>
                                    </p:anim>
                                    <p:animEffect transition="in" filter="fade">
                                      <p:cBhvr>
                                        <p:cTn id="58" dur="500"/>
                                        <p:tgtEl>
                                          <p:spTgt spid="26645"/>
                                        </p:tgtEl>
                                      </p:cBhvr>
                                    </p:animEffect>
                                  </p:childTnLst>
                                </p:cTn>
                              </p:par>
                            </p:childTnLst>
                          </p:cTn>
                        </p:par>
                      </p:childTnLst>
                    </p:cTn>
                  </p:par>
                  <p:par>
                    <p:cTn id="59" fill="hold">
                      <p:stCondLst>
                        <p:cond delay="indefinite"/>
                      </p:stCondLst>
                      <p:childTnLst>
                        <p:par>
                          <p:cTn id="60" fill="hold">
                            <p:stCondLst>
                              <p:cond delay="0"/>
                            </p:stCondLst>
                            <p:childTnLst>
                              <p:par>
                                <p:cTn id="61" presetID="4" presetClass="entr" presetSubtype="16" fill="hold" grpId="0" nodeType="clickEffect">
                                  <p:stCondLst>
                                    <p:cond delay="0"/>
                                  </p:stCondLst>
                                  <p:childTnLst>
                                    <p:set>
                                      <p:cBhvr>
                                        <p:cTn id="62" dur="1" fill="hold">
                                          <p:stCondLst>
                                            <p:cond delay="0"/>
                                          </p:stCondLst>
                                        </p:cTn>
                                        <p:tgtEl>
                                          <p:spTgt spid="26629"/>
                                        </p:tgtEl>
                                        <p:attrNameLst>
                                          <p:attrName>style.visibility</p:attrName>
                                        </p:attrNameLst>
                                      </p:cBhvr>
                                      <p:to>
                                        <p:strVal val="visible"/>
                                      </p:to>
                                    </p:set>
                                    <p:animEffect transition="in" filter="box(in)">
                                      <p:cBhvr>
                                        <p:cTn id="63" dur="500"/>
                                        <p:tgtEl>
                                          <p:spTgt spid="26629"/>
                                        </p:tgtEl>
                                      </p:cBhvr>
                                    </p:animEffect>
                                  </p:childTnLst>
                                </p:cTn>
                              </p:par>
                              <p:par>
                                <p:cTn id="64" presetID="58" presetClass="entr" presetSubtype="0" accel="100000" fill="hold" nodeType="withEffect">
                                  <p:stCondLst>
                                    <p:cond delay="0"/>
                                  </p:stCondLst>
                                  <p:childTnLst>
                                    <p:set>
                                      <p:cBhvr>
                                        <p:cTn id="65" dur="1" fill="hold">
                                          <p:stCondLst>
                                            <p:cond delay="0"/>
                                          </p:stCondLst>
                                        </p:cTn>
                                        <p:tgtEl>
                                          <p:spTgt spid="26631"/>
                                        </p:tgtEl>
                                        <p:attrNameLst>
                                          <p:attrName>style.visibility</p:attrName>
                                        </p:attrNameLst>
                                      </p:cBhvr>
                                      <p:to>
                                        <p:strVal val="visible"/>
                                      </p:to>
                                    </p:set>
                                    <p:anim calcmode="lin" valueType="num">
                                      <p:cBhvr>
                                        <p:cTn id="66" dur="500" fill="hold"/>
                                        <p:tgtEl>
                                          <p:spTgt spid="26631"/>
                                        </p:tgtEl>
                                        <p:attrNameLst>
                                          <p:attrName>ppt_w</p:attrName>
                                        </p:attrNameLst>
                                      </p:cBhvr>
                                      <p:tavLst>
                                        <p:tav tm="0">
                                          <p:val>
                                            <p:strVal val="#ppt_w*2.5"/>
                                          </p:val>
                                        </p:tav>
                                        <p:tav tm="100000">
                                          <p:val>
                                            <p:strVal val="#ppt_w"/>
                                          </p:val>
                                        </p:tav>
                                      </p:tavLst>
                                    </p:anim>
                                    <p:anim calcmode="lin" valueType="num">
                                      <p:cBhvr>
                                        <p:cTn id="67" dur="500" fill="hold"/>
                                        <p:tgtEl>
                                          <p:spTgt spid="26631"/>
                                        </p:tgtEl>
                                        <p:attrNameLst>
                                          <p:attrName>ppt_h</p:attrName>
                                        </p:attrNameLst>
                                      </p:cBhvr>
                                      <p:tavLst>
                                        <p:tav tm="0">
                                          <p:val>
                                            <p:strVal val="#ppt_h*0.01"/>
                                          </p:val>
                                        </p:tav>
                                        <p:tav tm="100000">
                                          <p:val>
                                            <p:strVal val="#ppt_h"/>
                                          </p:val>
                                        </p:tav>
                                      </p:tavLst>
                                    </p:anim>
                                    <p:anim calcmode="lin" valueType="num">
                                      <p:cBhvr>
                                        <p:cTn id="68" dur="500" fill="hold"/>
                                        <p:tgtEl>
                                          <p:spTgt spid="26631"/>
                                        </p:tgtEl>
                                        <p:attrNameLst>
                                          <p:attrName>ppt_x</p:attrName>
                                        </p:attrNameLst>
                                      </p:cBhvr>
                                      <p:tavLst>
                                        <p:tav tm="0">
                                          <p:val>
                                            <p:strVal val="#ppt_x"/>
                                          </p:val>
                                        </p:tav>
                                        <p:tav tm="100000">
                                          <p:val>
                                            <p:strVal val="#ppt_x"/>
                                          </p:val>
                                        </p:tav>
                                      </p:tavLst>
                                    </p:anim>
                                    <p:anim calcmode="lin" valueType="num">
                                      <p:cBhvr>
                                        <p:cTn id="69" dur="500" fill="hold"/>
                                        <p:tgtEl>
                                          <p:spTgt spid="26631"/>
                                        </p:tgtEl>
                                        <p:attrNameLst>
                                          <p:attrName>ppt_y</p:attrName>
                                        </p:attrNameLst>
                                      </p:cBhvr>
                                      <p:tavLst>
                                        <p:tav tm="0">
                                          <p:val>
                                            <p:strVal val="#ppt_h+1"/>
                                          </p:val>
                                        </p:tav>
                                        <p:tav tm="100000">
                                          <p:val>
                                            <p:strVal val="#ppt_y"/>
                                          </p:val>
                                        </p:tav>
                                      </p:tavLst>
                                    </p:anim>
                                    <p:animEffect transition="in" filter="fade">
                                      <p:cBhvr>
                                        <p:cTn id="70" dur="500"/>
                                        <p:tgtEl>
                                          <p:spTgt spid="26631"/>
                                        </p:tgtEl>
                                      </p:cBhvr>
                                    </p:animEffect>
                                  </p:childTnLst>
                                </p:cTn>
                              </p:par>
                              <p:par>
                                <p:cTn id="71" presetID="4" presetClass="entr" presetSubtype="16" fill="hold" grpId="0" nodeType="withEffect">
                                  <p:stCondLst>
                                    <p:cond delay="0"/>
                                  </p:stCondLst>
                                  <p:childTnLst>
                                    <p:set>
                                      <p:cBhvr>
                                        <p:cTn id="72" dur="1" fill="hold">
                                          <p:stCondLst>
                                            <p:cond delay="0"/>
                                          </p:stCondLst>
                                        </p:cTn>
                                        <p:tgtEl>
                                          <p:spTgt spid="26630"/>
                                        </p:tgtEl>
                                        <p:attrNameLst>
                                          <p:attrName>style.visibility</p:attrName>
                                        </p:attrNameLst>
                                      </p:cBhvr>
                                      <p:to>
                                        <p:strVal val="visible"/>
                                      </p:to>
                                    </p:set>
                                    <p:animEffect transition="in" filter="box(in)">
                                      <p:cBhvr>
                                        <p:cTn id="73" dur="500"/>
                                        <p:tgtEl>
                                          <p:spTgt spid="26630"/>
                                        </p:tgtEl>
                                      </p:cBhvr>
                                    </p:animEffect>
                                  </p:childTnLst>
                                </p:cTn>
                              </p:par>
                            </p:childTnLst>
                          </p:cTn>
                        </p:par>
                      </p:childTnLst>
                    </p:cTn>
                  </p:par>
                  <p:par>
                    <p:cTn id="74" fill="hold">
                      <p:stCondLst>
                        <p:cond delay="indefinite"/>
                      </p:stCondLst>
                      <p:childTnLst>
                        <p:par>
                          <p:cTn id="75" fill="hold">
                            <p:stCondLst>
                              <p:cond delay="0"/>
                            </p:stCondLst>
                            <p:childTnLst>
                              <p:par>
                                <p:cTn id="76" presetID="3" presetClass="entr" presetSubtype="10" fill="hold" nodeType="clickEffect">
                                  <p:stCondLst>
                                    <p:cond delay="0"/>
                                  </p:stCondLst>
                                  <p:childTnLst>
                                    <p:set>
                                      <p:cBhvr>
                                        <p:cTn id="77" dur="1" fill="hold">
                                          <p:stCondLst>
                                            <p:cond delay="0"/>
                                          </p:stCondLst>
                                        </p:cTn>
                                        <p:tgtEl>
                                          <p:spTgt spid="4"/>
                                        </p:tgtEl>
                                        <p:attrNameLst>
                                          <p:attrName>style.visibility</p:attrName>
                                        </p:attrNameLst>
                                      </p:cBhvr>
                                      <p:to>
                                        <p:strVal val="visible"/>
                                      </p:to>
                                    </p:set>
                                    <p:animEffect transition="in" filter="blinds(horizontal)">
                                      <p:cBhvr>
                                        <p:cTn id="78"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9" grpId="0" animBg="1"/>
      <p:bldP spid="26630" grpId="0" animBg="1"/>
      <p:bldP spid="26632" grpId="0" animBg="1"/>
      <p:bldP spid="26633"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a:xfrm>
            <a:off x="1042988" y="457200"/>
            <a:ext cx="7643812" cy="1371600"/>
          </a:xfrm>
        </p:spPr>
        <p:txBody>
          <a:bodyPr/>
          <a:lstStyle/>
          <a:p>
            <a:pPr algn="ctr"/>
            <a:r>
              <a:rPr lang="es-ES_tradnl"/>
              <a:t>Programa Tekoporä</a:t>
            </a:r>
            <a:endParaRPr lang="es-ES"/>
          </a:p>
        </p:txBody>
      </p:sp>
      <p:sp>
        <p:nvSpPr>
          <p:cNvPr id="66563" name="Rectangle 3"/>
          <p:cNvSpPr>
            <a:spLocks noGrp="1" noChangeArrowheads="1"/>
          </p:cNvSpPr>
          <p:nvPr>
            <p:ph type="body" idx="1"/>
          </p:nvPr>
        </p:nvSpPr>
        <p:spPr>
          <a:xfrm>
            <a:off x="684213" y="1989138"/>
            <a:ext cx="8135937" cy="3886200"/>
          </a:xfrm>
        </p:spPr>
        <p:txBody>
          <a:bodyPr/>
          <a:lstStyle/>
          <a:p>
            <a:pPr algn="just">
              <a:buFont typeface="Wingdings" pitchFamily="2" charset="2"/>
              <a:buNone/>
            </a:pPr>
            <a:r>
              <a:rPr lang="es-ES" sz="2800"/>
              <a:t>    </a:t>
            </a:r>
            <a:r>
              <a:rPr lang="es-ES"/>
              <a:t>Programa que garantiza el acceso a salud, educación y nutrición de los niños y sus familias a través de </a:t>
            </a:r>
            <a:r>
              <a:rPr lang="es-ES" b="1"/>
              <a:t>transferencias directas a los hogares, supeditadas a acciones de corresponsabilidad </a:t>
            </a:r>
            <a:r>
              <a:rPr lang="es-ES"/>
              <a:t>orientados a desarrollar el capital humano y social de sus miembros.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p:txBody>
          <a:bodyPr/>
          <a:lstStyle/>
          <a:p>
            <a:pPr algn="ctr"/>
            <a:r>
              <a:rPr lang="es-ES_tradnl" sz="4000"/>
              <a:t>Componentes del Programa</a:t>
            </a:r>
            <a:endParaRPr lang="es-ES" sz="4000"/>
          </a:p>
        </p:txBody>
      </p:sp>
      <p:sp>
        <p:nvSpPr>
          <p:cNvPr id="74755" name="Rectangle 3"/>
          <p:cNvSpPr>
            <a:spLocks noGrp="1" noChangeArrowheads="1"/>
          </p:cNvSpPr>
          <p:nvPr>
            <p:ph type="body" idx="1"/>
          </p:nvPr>
        </p:nvSpPr>
        <p:spPr>
          <a:xfrm>
            <a:off x="684213" y="2205038"/>
            <a:ext cx="7848600" cy="4103687"/>
          </a:xfrm>
        </p:spPr>
        <p:txBody>
          <a:bodyPr/>
          <a:lstStyle/>
          <a:p>
            <a:pPr algn="just">
              <a:lnSpc>
                <a:spcPct val="80000"/>
              </a:lnSpc>
              <a:buFont typeface="Wingdings" pitchFamily="2" charset="2"/>
              <a:buNone/>
            </a:pPr>
            <a:r>
              <a:rPr lang="es-ES" sz="1400" b="1"/>
              <a:t>      </a:t>
            </a:r>
            <a:r>
              <a:rPr lang="es-ES" sz="2800" b="1"/>
              <a:t>Garantizar el acceso de las familias en situación de vulnerabilidad a:</a:t>
            </a:r>
          </a:p>
          <a:p>
            <a:pPr algn="just">
              <a:lnSpc>
                <a:spcPct val="80000"/>
              </a:lnSpc>
            </a:pPr>
            <a:r>
              <a:rPr lang="es-ES" sz="2800"/>
              <a:t>Salud</a:t>
            </a:r>
          </a:p>
          <a:p>
            <a:pPr algn="just">
              <a:lnSpc>
                <a:spcPct val="80000"/>
              </a:lnSpc>
            </a:pPr>
            <a:r>
              <a:rPr lang="es-ES" sz="2800"/>
              <a:t>Educación</a:t>
            </a:r>
          </a:p>
          <a:p>
            <a:pPr algn="just">
              <a:lnSpc>
                <a:spcPct val="80000"/>
              </a:lnSpc>
            </a:pPr>
            <a:r>
              <a:rPr lang="es-ES" sz="2800"/>
              <a:t>Documentación </a:t>
            </a:r>
          </a:p>
          <a:p>
            <a:pPr algn="just">
              <a:lnSpc>
                <a:spcPct val="80000"/>
              </a:lnSpc>
            </a:pPr>
            <a:r>
              <a:rPr lang="es-ES" sz="2800"/>
              <a:t>Empleabilidad</a:t>
            </a:r>
          </a:p>
          <a:p>
            <a:pPr algn="just">
              <a:lnSpc>
                <a:spcPct val="80000"/>
              </a:lnSpc>
            </a:pPr>
            <a:r>
              <a:rPr lang="es-ES" sz="2800"/>
              <a:t>Habitabilidad </a:t>
            </a:r>
          </a:p>
          <a:p>
            <a:pPr algn="just">
              <a:lnSpc>
                <a:spcPct val="80000"/>
              </a:lnSpc>
            </a:pPr>
            <a:r>
              <a:rPr lang="es-ES" sz="2800"/>
              <a:t>Seguridad Alimentaria y Nutrición</a:t>
            </a:r>
          </a:p>
          <a:p>
            <a:pPr algn="just">
              <a:lnSpc>
                <a:spcPct val="80000"/>
              </a:lnSpc>
            </a:pPr>
            <a:r>
              <a:rPr lang="es-ES" sz="2800"/>
              <a:t>Apoyo Familiar y Comunitario.</a:t>
            </a:r>
            <a:endParaRPr lang="es-ES" sz="2800" b="1"/>
          </a:p>
          <a:p>
            <a:pPr algn="just">
              <a:lnSpc>
                <a:spcPct val="80000"/>
              </a:lnSpc>
              <a:buFont typeface="Wingdings" pitchFamily="2" charset="2"/>
              <a:buNone/>
            </a:pPr>
            <a:r>
              <a:rPr lang="es-ES" sz="2000"/>
              <a:t>	</a:t>
            </a:r>
            <a:r>
              <a:rPr lang="es-ES" sz="900"/>
              <a:t>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Rectangle 2"/>
          <p:cNvSpPr>
            <a:spLocks noGrp="1" noChangeArrowheads="1"/>
          </p:cNvSpPr>
          <p:nvPr>
            <p:ph type="title"/>
          </p:nvPr>
        </p:nvSpPr>
        <p:spPr>
          <a:xfrm>
            <a:off x="611188" y="457200"/>
            <a:ext cx="7921625" cy="1371600"/>
          </a:xfrm>
        </p:spPr>
        <p:txBody>
          <a:bodyPr/>
          <a:lstStyle/>
          <a:p>
            <a:r>
              <a:rPr lang="es-ES_tradnl" sz="3200"/>
              <a:t>Seguridad Alimentaria y Nutricional en los Programas de TCI en la actual gestión.</a:t>
            </a:r>
            <a:endParaRPr lang="es-ES" sz="3200"/>
          </a:p>
        </p:txBody>
      </p:sp>
      <p:sp>
        <p:nvSpPr>
          <p:cNvPr id="163843" name="Rectangle 3"/>
          <p:cNvSpPr>
            <a:spLocks noGrp="1" noChangeArrowheads="1"/>
          </p:cNvSpPr>
          <p:nvPr>
            <p:ph type="body" idx="1"/>
          </p:nvPr>
        </p:nvSpPr>
        <p:spPr>
          <a:xfrm>
            <a:off x="457200" y="1981200"/>
            <a:ext cx="8229600" cy="4327525"/>
          </a:xfrm>
        </p:spPr>
        <p:txBody>
          <a:bodyPr/>
          <a:lstStyle/>
          <a:p>
            <a:pPr algn="just">
              <a:lnSpc>
                <a:spcPct val="80000"/>
              </a:lnSpc>
              <a:buFont typeface="Wingdings" pitchFamily="2" charset="2"/>
              <a:buNone/>
            </a:pPr>
            <a:r>
              <a:rPr lang="es-ES"/>
              <a:t>   </a:t>
            </a:r>
            <a:r>
              <a:rPr lang="es-ES" sz="2800"/>
              <a:t>Se encuentra en tramitación la entrega del complemento nutricional para niños/as y adultos/as mayores con el Programa de Alimentación Nutricional del Ministerio de Salud Publica (PROAN/MSPBS) </a:t>
            </a:r>
          </a:p>
          <a:p>
            <a:pPr algn="just">
              <a:lnSpc>
                <a:spcPct val="80000"/>
              </a:lnSpc>
              <a:buFont typeface="Wingdings" pitchFamily="2" charset="2"/>
              <a:buNone/>
            </a:pPr>
            <a:r>
              <a:rPr lang="es-ES" sz="2800"/>
              <a:t>  </a:t>
            </a:r>
          </a:p>
          <a:p>
            <a:pPr algn="just">
              <a:lnSpc>
                <a:spcPct val="80000"/>
              </a:lnSpc>
              <a:buFont typeface="Wingdings" pitchFamily="2" charset="2"/>
              <a:buNone/>
            </a:pPr>
            <a:r>
              <a:rPr lang="es-ES" sz="2800"/>
              <a:t>   La SNNNA tramita la utilización de  procesadoras de soja en locales escolares y albergues para niños/as</a:t>
            </a:r>
            <a:r>
              <a:rPr lang="es-ES"/>
              <a:t>.</a:t>
            </a:r>
          </a:p>
          <a:p>
            <a:pPr algn="just">
              <a:lnSpc>
                <a:spcPct val="80000"/>
              </a:lnSpc>
              <a:buFont typeface="Wingdings" pitchFamily="2" charset="2"/>
              <a:buNone/>
            </a:pPr>
            <a:r>
              <a:rPr lang="es-ES"/>
              <a:t>   </a:t>
            </a:r>
            <a:endParaRPr lang="es-ES" sz="100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Rectangle 2"/>
          <p:cNvSpPr>
            <a:spLocks noGrp="1" noChangeArrowheads="1"/>
          </p:cNvSpPr>
          <p:nvPr>
            <p:ph type="title"/>
          </p:nvPr>
        </p:nvSpPr>
        <p:spPr>
          <a:xfrm>
            <a:off x="755650" y="457200"/>
            <a:ext cx="7931150" cy="1371600"/>
          </a:xfrm>
        </p:spPr>
        <p:txBody>
          <a:bodyPr/>
          <a:lstStyle/>
          <a:p>
            <a:r>
              <a:rPr lang="es-ES_tradnl" sz="3600"/>
              <a:t>Seguridad Alimentaria y Nutricional en los Programas de TCI</a:t>
            </a:r>
            <a:endParaRPr lang="es-ES" sz="3600"/>
          </a:p>
        </p:txBody>
      </p:sp>
      <p:sp>
        <p:nvSpPr>
          <p:cNvPr id="164867" name="Rectangle 3"/>
          <p:cNvSpPr>
            <a:spLocks noGrp="1" noChangeArrowheads="1"/>
          </p:cNvSpPr>
          <p:nvPr>
            <p:ph type="body" idx="1"/>
          </p:nvPr>
        </p:nvSpPr>
        <p:spPr>
          <a:xfrm>
            <a:off x="468313" y="2781300"/>
            <a:ext cx="8229600" cy="3886200"/>
          </a:xfrm>
        </p:spPr>
        <p:txBody>
          <a:bodyPr/>
          <a:lstStyle/>
          <a:p>
            <a:pPr algn="just">
              <a:buFont typeface="Wingdings" pitchFamily="2" charset="2"/>
              <a:buNone/>
            </a:pPr>
            <a:r>
              <a:rPr lang="es-ES"/>
              <a:t>	En los Programa con TCI se busca fundamentalmente, reducir la desnutrición de niños y niñas menores a 5 años, de mujeres embarazadas y adultos/as mayores en condiciones de vulnerabilidad en distritos priorizados.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2" name="Rectangle 4"/>
          <p:cNvSpPr>
            <a:spLocks noGrp="1" noChangeArrowheads="1"/>
          </p:cNvSpPr>
          <p:nvPr>
            <p:ph type="title" idx="4294967295"/>
          </p:nvPr>
        </p:nvSpPr>
        <p:spPr>
          <a:xfrm>
            <a:off x="1692275" y="1844675"/>
            <a:ext cx="6610350" cy="1371600"/>
          </a:xfrm>
        </p:spPr>
        <p:txBody>
          <a:bodyPr/>
          <a:lstStyle/>
          <a:p>
            <a:r>
              <a:rPr lang="es-ES_tradnl"/>
              <a:t>Muchas Gracias !!!</a:t>
            </a:r>
            <a:endParaRPr lang="es-E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pPr algn="ctr"/>
            <a:r>
              <a:rPr lang="es-ES_tradnl" sz="3200" b="1">
                <a:latin typeface="Times New Roman" pitchFamily="18" charset="0"/>
              </a:rPr>
              <a:t>SECRETARIA DE ACCION SOCIAL</a:t>
            </a:r>
            <a:endParaRPr lang="es-ES" sz="3200" b="1">
              <a:latin typeface="Times New Roman" pitchFamily="18" charset="0"/>
            </a:endParaRPr>
          </a:p>
        </p:txBody>
      </p:sp>
      <p:sp>
        <p:nvSpPr>
          <p:cNvPr id="56323" name="Rectangle 3"/>
          <p:cNvSpPr>
            <a:spLocks noGrp="1" noChangeArrowheads="1"/>
          </p:cNvSpPr>
          <p:nvPr>
            <p:ph type="body" idx="1"/>
          </p:nvPr>
        </p:nvSpPr>
        <p:spPr>
          <a:xfrm>
            <a:off x="457200" y="1341438"/>
            <a:ext cx="8229600" cy="4784725"/>
          </a:xfrm>
        </p:spPr>
        <p:txBody>
          <a:bodyPr/>
          <a:lstStyle/>
          <a:p>
            <a:pPr algn="just">
              <a:lnSpc>
                <a:spcPct val="90000"/>
              </a:lnSpc>
              <a:buFont typeface="Wingdings" pitchFamily="2" charset="2"/>
              <a:buNone/>
            </a:pPr>
            <a:r>
              <a:rPr lang="es-PY" sz="2600">
                <a:solidFill>
                  <a:srgbClr val="3333CC"/>
                </a:solidFill>
              </a:rPr>
              <a:t>	</a:t>
            </a:r>
          </a:p>
          <a:p>
            <a:pPr algn="just">
              <a:lnSpc>
                <a:spcPct val="90000"/>
              </a:lnSpc>
              <a:buFont typeface="Wingdings" pitchFamily="2" charset="2"/>
              <a:buNone/>
            </a:pPr>
            <a:r>
              <a:rPr lang="es-PY" sz="2400" b="1"/>
              <a:t>    Creada en el año 1995 mediante el Decreto del Poder Ejecutivo N º 9235/95, para :</a:t>
            </a:r>
          </a:p>
          <a:p>
            <a:pPr algn="just">
              <a:lnSpc>
                <a:spcPct val="90000"/>
              </a:lnSpc>
              <a:buFont typeface="Wingdings" pitchFamily="2" charset="2"/>
              <a:buNone/>
            </a:pPr>
            <a:endParaRPr lang="es-PY" sz="2400" b="1"/>
          </a:p>
          <a:p>
            <a:pPr algn="just">
              <a:lnSpc>
                <a:spcPct val="90000"/>
              </a:lnSpc>
              <a:buFontTx/>
              <a:buChar char="-"/>
            </a:pPr>
            <a:r>
              <a:rPr lang="es-PY" sz="2400" b="1"/>
              <a:t>Articular las instituciones y acciones del Estado y la Sociedad Civil en torno a una Política Social dirigida a </a:t>
            </a:r>
            <a:r>
              <a:rPr lang="es-PY" sz="2400" b="1" u="sng"/>
              <a:t>Combatir la Pobreza</a:t>
            </a:r>
            <a:r>
              <a:rPr lang="es-PY" sz="2400" b="1"/>
              <a:t>.</a:t>
            </a:r>
          </a:p>
          <a:p>
            <a:pPr algn="just">
              <a:lnSpc>
                <a:spcPct val="90000"/>
              </a:lnSpc>
              <a:buFontTx/>
              <a:buNone/>
            </a:pPr>
            <a:endParaRPr lang="es-PY" sz="2400" b="1"/>
          </a:p>
          <a:p>
            <a:pPr algn="just">
              <a:lnSpc>
                <a:spcPct val="90000"/>
              </a:lnSpc>
              <a:buFontTx/>
              <a:buChar char="-"/>
            </a:pPr>
            <a:r>
              <a:rPr lang="es-PY" sz="2400" b="1"/>
              <a:t>Promover mayor equidad social, impulsando el capital social, un orden económico más justo y un sistema de protección y promoción social.</a:t>
            </a:r>
          </a:p>
          <a:p>
            <a:pPr>
              <a:lnSpc>
                <a:spcPct val="90000"/>
              </a:lnSpc>
            </a:pPr>
            <a:endParaRPr lang="es-ES" sz="2400" b="1"/>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body" idx="4294967295"/>
          </p:nvPr>
        </p:nvSpPr>
        <p:spPr>
          <a:xfrm>
            <a:off x="395288" y="404813"/>
            <a:ext cx="8497887" cy="5976937"/>
          </a:xfrm>
        </p:spPr>
        <p:txBody>
          <a:bodyPr/>
          <a:lstStyle/>
          <a:p>
            <a:pPr algn="just">
              <a:lnSpc>
                <a:spcPct val="90000"/>
              </a:lnSpc>
              <a:buFont typeface="Wingdings" pitchFamily="2" charset="2"/>
              <a:buNone/>
            </a:pPr>
            <a:r>
              <a:rPr lang="es-PY" sz="3500">
                <a:solidFill>
                  <a:srgbClr val="3333CC"/>
                </a:solidFill>
              </a:rPr>
              <a:t>	</a:t>
            </a:r>
            <a:r>
              <a:rPr lang="es-PY">
                <a:latin typeface="Times New Roman" pitchFamily="18" charset="0"/>
              </a:rPr>
              <a:t>La acción institucional de la SAS se enmarca en las directrices de la Estrategia Nacional de Lucha contra la Pobreza, aprobada por Decreto Presidencial Nº 8.152 del año 2006, al que da continuidad el actual gobierno, con los siguientes </a:t>
            </a:r>
            <a:r>
              <a:rPr lang="es-ES_tradnl">
                <a:latin typeface="Times New Roman" pitchFamily="18" charset="0"/>
              </a:rPr>
              <a:t>principios asumidos por la SAS:</a:t>
            </a:r>
          </a:p>
          <a:p>
            <a:pPr>
              <a:lnSpc>
                <a:spcPct val="90000"/>
              </a:lnSpc>
            </a:pPr>
            <a:r>
              <a:rPr lang="es-ES" sz="2800">
                <a:latin typeface="Times New Roman" pitchFamily="18" charset="0"/>
              </a:rPr>
              <a:t>Enfoque de derechos, </a:t>
            </a:r>
          </a:p>
          <a:p>
            <a:pPr>
              <a:lnSpc>
                <a:spcPct val="90000"/>
              </a:lnSpc>
            </a:pPr>
            <a:r>
              <a:rPr lang="es-ES" sz="2800">
                <a:latin typeface="Times New Roman" pitchFamily="18" charset="0"/>
              </a:rPr>
              <a:t>Universalidad, </a:t>
            </a:r>
          </a:p>
          <a:p>
            <a:pPr>
              <a:lnSpc>
                <a:spcPct val="90000"/>
              </a:lnSpc>
            </a:pPr>
            <a:r>
              <a:rPr lang="es-ES" sz="2800">
                <a:latin typeface="Times New Roman" pitchFamily="18" charset="0"/>
              </a:rPr>
              <a:t>Equidad de género y etarea, </a:t>
            </a:r>
          </a:p>
          <a:p>
            <a:pPr>
              <a:lnSpc>
                <a:spcPct val="90000"/>
              </a:lnSpc>
            </a:pPr>
            <a:r>
              <a:rPr lang="es-PY" sz="2800">
                <a:latin typeface="Times New Roman" pitchFamily="18" charset="0"/>
              </a:rPr>
              <a:t>Interculturalidad, </a:t>
            </a:r>
          </a:p>
          <a:p>
            <a:pPr>
              <a:lnSpc>
                <a:spcPct val="90000"/>
              </a:lnSpc>
            </a:pPr>
            <a:r>
              <a:rPr lang="es-ES" sz="2800">
                <a:latin typeface="Times New Roman" pitchFamily="18" charset="0"/>
              </a:rPr>
              <a:t>Integralidad, </a:t>
            </a:r>
            <a:r>
              <a:rPr lang="es-PY" sz="2800">
                <a:latin typeface="Times New Roman" pitchFamily="18" charset="0"/>
              </a:rPr>
              <a:t>Integridad </a:t>
            </a:r>
          </a:p>
          <a:p>
            <a:pPr>
              <a:lnSpc>
                <a:spcPct val="90000"/>
              </a:lnSpc>
            </a:pPr>
            <a:r>
              <a:rPr lang="es-PY" sz="2800">
                <a:latin typeface="Times New Roman" pitchFamily="18" charset="0"/>
              </a:rPr>
              <a:t>Transparencia, Eficiencia y Eficacia </a:t>
            </a:r>
          </a:p>
          <a:p>
            <a:pPr>
              <a:lnSpc>
                <a:spcPct val="90000"/>
              </a:lnSpc>
            </a:pPr>
            <a:endParaRPr lang="es-PY" sz="2800">
              <a:latin typeface="Times New Roman" pitchFamily="18" charset="0"/>
            </a:endParaRPr>
          </a:p>
          <a:p>
            <a:pPr>
              <a:lnSpc>
                <a:spcPct val="90000"/>
              </a:lnSpc>
            </a:pPr>
            <a:endParaRPr lang="es-PY">
              <a:latin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468313" y="457200"/>
            <a:ext cx="8218487" cy="1190625"/>
          </a:xfrm>
        </p:spPr>
        <p:txBody>
          <a:bodyPr/>
          <a:lstStyle/>
          <a:p>
            <a:pPr algn="ctr"/>
            <a:r>
              <a:rPr lang="es-ES" sz="2800" b="1"/>
              <a:t>Programas implementados por la SAS</a:t>
            </a:r>
          </a:p>
        </p:txBody>
      </p:sp>
      <p:sp>
        <p:nvSpPr>
          <p:cNvPr id="11267" name="Rectangle 3"/>
          <p:cNvSpPr>
            <a:spLocks noGrp="1" noChangeArrowheads="1"/>
          </p:cNvSpPr>
          <p:nvPr>
            <p:ph type="body" idx="1"/>
          </p:nvPr>
        </p:nvSpPr>
        <p:spPr>
          <a:xfrm>
            <a:off x="539750" y="1625600"/>
            <a:ext cx="8147050" cy="4683125"/>
          </a:xfrm>
        </p:spPr>
        <p:txBody>
          <a:bodyPr/>
          <a:lstStyle/>
          <a:p>
            <a:pPr algn="just">
              <a:lnSpc>
                <a:spcPct val="90000"/>
              </a:lnSpc>
              <a:buFont typeface="Wingdings" pitchFamily="2" charset="2"/>
              <a:buNone/>
            </a:pPr>
            <a:r>
              <a:rPr lang="es-ES" sz="1800" b="1">
                <a:latin typeface="Times New Roman" pitchFamily="18" charset="0"/>
              </a:rPr>
              <a:t>	  RED DE PROTECCIÓN y </a:t>
            </a:r>
            <a:r>
              <a:rPr lang="es-ES" sz="2000" b="1">
                <a:latin typeface="Times New Roman" pitchFamily="18" charset="0"/>
              </a:rPr>
              <a:t>PROMOCIÓN SOCIAL </a:t>
            </a:r>
            <a:endParaRPr lang="es-ES" sz="1800" b="1">
              <a:latin typeface="Times New Roman" pitchFamily="18" charset="0"/>
            </a:endParaRPr>
          </a:p>
          <a:p>
            <a:pPr lvl="1" algn="just">
              <a:lnSpc>
                <a:spcPct val="90000"/>
              </a:lnSpc>
            </a:pPr>
            <a:r>
              <a:rPr lang="es-ES" sz="2000">
                <a:latin typeface="Times New Roman" pitchFamily="18" charset="0"/>
              </a:rPr>
              <a:t>Programa Tekoporä</a:t>
            </a:r>
          </a:p>
          <a:p>
            <a:pPr lvl="1" algn="just">
              <a:lnSpc>
                <a:spcPct val="90000"/>
              </a:lnSpc>
            </a:pPr>
            <a:r>
              <a:rPr lang="es-ES" sz="2000">
                <a:latin typeface="Times New Roman" pitchFamily="18" charset="0"/>
              </a:rPr>
              <a:t>Programa Ñopytyvö</a:t>
            </a:r>
          </a:p>
          <a:p>
            <a:pPr lvl="1" algn="just">
              <a:lnSpc>
                <a:spcPct val="90000"/>
              </a:lnSpc>
            </a:pPr>
            <a:r>
              <a:rPr lang="es-ES_tradnl" sz="2000">
                <a:latin typeface="Times New Roman" pitchFamily="18" charset="0"/>
              </a:rPr>
              <a:t>Apoyo socioeconómico a Pescadores</a:t>
            </a:r>
            <a:endParaRPr lang="es-ES" sz="2000">
              <a:latin typeface="Times New Roman" pitchFamily="18" charset="0"/>
            </a:endParaRPr>
          </a:p>
          <a:p>
            <a:pPr lvl="1" algn="just">
              <a:lnSpc>
                <a:spcPct val="90000"/>
              </a:lnSpc>
            </a:pPr>
            <a:r>
              <a:rPr lang="es-ES_tradnl" sz="2000">
                <a:latin typeface="Times New Roman" pitchFamily="18" charset="0"/>
              </a:rPr>
              <a:t>Apoyo socioeconómico a </a:t>
            </a:r>
            <a:r>
              <a:rPr lang="es-ES" sz="2000">
                <a:latin typeface="Times New Roman" pitchFamily="18" charset="0"/>
              </a:rPr>
              <a:t>Veteranos de la Guerra del Chaco</a:t>
            </a:r>
          </a:p>
          <a:p>
            <a:pPr lvl="1" algn="just">
              <a:lnSpc>
                <a:spcPct val="90000"/>
              </a:lnSpc>
              <a:buFont typeface="Wingdings" pitchFamily="2" charset="2"/>
              <a:buNone/>
            </a:pPr>
            <a:endParaRPr lang="es-ES" sz="1800" b="1">
              <a:latin typeface="Times New Roman" pitchFamily="18" charset="0"/>
            </a:endParaRPr>
          </a:p>
          <a:p>
            <a:pPr lvl="1" algn="just">
              <a:lnSpc>
                <a:spcPct val="90000"/>
              </a:lnSpc>
              <a:buFont typeface="Wingdings" pitchFamily="2" charset="2"/>
              <a:buNone/>
            </a:pPr>
            <a:r>
              <a:rPr lang="es-ES" sz="1800" b="1">
                <a:latin typeface="Times New Roman" pitchFamily="18" charset="0"/>
              </a:rPr>
              <a:t>PROGRAMAS DE E INCLUSIÓN  SOCIAL y ECONOMICA</a:t>
            </a:r>
            <a:endParaRPr lang="es-ES" sz="1800">
              <a:latin typeface="Times New Roman" pitchFamily="18" charset="0"/>
            </a:endParaRPr>
          </a:p>
          <a:p>
            <a:pPr lvl="1" algn="just">
              <a:lnSpc>
                <a:spcPct val="90000"/>
              </a:lnSpc>
            </a:pPr>
            <a:r>
              <a:rPr lang="es-ES" sz="2000">
                <a:latin typeface="Times New Roman" pitchFamily="18" charset="0"/>
              </a:rPr>
              <a:t>PROPAIS II (</a:t>
            </a:r>
            <a:r>
              <a:rPr lang="es-ES_tradnl" sz="2000">
                <a:latin typeface="Times New Roman" pitchFamily="18" charset="0"/>
              </a:rPr>
              <a:t>Programa Paraguayo de Inversiones Sociales)</a:t>
            </a:r>
            <a:endParaRPr lang="es-ES" sz="2000">
              <a:latin typeface="Times New Roman" pitchFamily="18" charset="0"/>
            </a:endParaRPr>
          </a:p>
          <a:p>
            <a:pPr lvl="1" algn="just">
              <a:lnSpc>
                <a:spcPct val="90000"/>
              </a:lnSpc>
            </a:pPr>
            <a:r>
              <a:rPr lang="es-ES" sz="2000">
                <a:latin typeface="Times New Roman" pitchFamily="18" charset="0"/>
              </a:rPr>
              <a:t>FIS  (Fondo de Inversión Social)</a:t>
            </a:r>
          </a:p>
          <a:p>
            <a:pPr lvl="1" algn="just">
              <a:lnSpc>
                <a:spcPct val="90000"/>
              </a:lnSpc>
            </a:pPr>
            <a:r>
              <a:rPr lang="es-ES" sz="2000">
                <a:latin typeface="Times New Roman" pitchFamily="18" charset="0"/>
              </a:rPr>
              <a:t>Programa de Viviendas Sociales </a:t>
            </a:r>
          </a:p>
          <a:p>
            <a:pPr lvl="1" algn="just">
              <a:lnSpc>
                <a:spcPct val="90000"/>
              </a:lnSpc>
            </a:pPr>
            <a:r>
              <a:rPr lang="es-ES" sz="2000">
                <a:latin typeface="Times New Roman" pitchFamily="18" charset="0"/>
              </a:rPr>
              <a:t>PRAM (Programa de Regularización de Asentamientos y Compra de Tierra).</a:t>
            </a:r>
          </a:p>
          <a:p>
            <a:pPr lvl="1" algn="just">
              <a:lnSpc>
                <a:spcPct val="90000"/>
              </a:lnSpc>
            </a:pPr>
            <a:r>
              <a:rPr lang="es-ES_tradnl" sz="2000">
                <a:latin typeface="Times New Roman" pitchFamily="18" charset="0"/>
              </a:rPr>
              <a:t>PRODECO Proyecto de</a:t>
            </a:r>
            <a:r>
              <a:rPr lang="es-ES_tradnl" sz="1800">
                <a:latin typeface="Times New Roman" pitchFamily="18" charset="0"/>
              </a:rPr>
              <a:t> Desarrollo  Comunitario</a:t>
            </a:r>
            <a:endParaRPr lang="es-ES" sz="1800">
              <a:latin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611188" y="955675"/>
            <a:ext cx="8075612" cy="873125"/>
          </a:xfrm>
        </p:spPr>
        <p:txBody>
          <a:bodyPr/>
          <a:lstStyle/>
          <a:p>
            <a:r>
              <a:rPr lang="es-ES_tradnl" sz="2600" b="1"/>
              <a:t>Modalidad de Intervención adoptada por la SAS</a:t>
            </a:r>
            <a:r>
              <a:rPr lang="es-ES_tradnl" sz="2000" b="1"/>
              <a:t> </a:t>
            </a:r>
            <a:br>
              <a:rPr lang="es-ES_tradnl" sz="2000" b="1"/>
            </a:br>
            <a:endParaRPr lang="es-ES" sz="2000" b="1"/>
          </a:p>
        </p:txBody>
      </p:sp>
      <p:sp>
        <p:nvSpPr>
          <p:cNvPr id="60419" name="Rectangle 3"/>
          <p:cNvSpPr>
            <a:spLocks noGrp="1" noChangeArrowheads="1"/>
          </p:cNvSpPr>
          <p:nvPr>
            <p:ph type="body" idx="1"/>
          </p:nvPr>
        </p:nvSpPr>
        <p:spPr>
          <a:xfrm>
            <a:off x="323850" y="1557338"/>
            <a:ext cx="8374063" cy="4751387"/>
          </a:xfrm>
        </p:spPr>
        <p:txBody>
          <a:bodyPr/>
          <a:lstStyle/>
          <a:p>
            <a:pPr>
              <a:buFont typeface="Wingdings" pitchFamily="2" charset="2"/>
              <a:buNone/>
            </a:pPr>
            <a:r>
              <a:rPr lang="es-ES_tradnl" sz="2800"/>
              <a:t>   </a:t>
            </a:r>
            <a:r>
              <a:rPr lang="es-ES_tradnl" sz="2800">
                <a:latin typeface="Times New Roman" pitchFamily="18" charset="0"/>
              </a:rPr>
              <a:t>La articulación de los Ministerios y Secretarias del área social en la intervención de campo, es la modalidad de la </a:t>
            </a:r>
            <a:r>
              <a:rPr lang="es-ES_tradnl" sz="2800" u="sng">
                <a:latin typeface="Times New Roman" pitchFamily="18" charset="0"/>
              </a:rPr>
              <a:t>Gestión Social de Territorios, </a:t>
            </a:r>
            <a:r>
              <a:rPr lang="es-ES_tradnl" sz="2800">
                <a:latin typeface="Times New Roman" pitchFamily="18" charset="0"/>
              </a:rPr>
              <a:t>instrumentalizado por la </a:t>
            </a:r>
            <a:r>
              <a:rPr lang="es-ES_tradnl" sz="2800" u="sng">
                <a:latin typeface="Times New Roman" pitchFamily="18" charset="0"/>
              </a:rPr>
              <a:t>Mesa de Participación Social</a:t>
            </a:r>
            <a:r>
              <a:rPr lang="es-ES_tradnl" sz="2800">
                <a:latin typeface="Times New Roman" pitchFamily="18" charset="0"/>
              </a:rPr>
              <a:t> que integra a </a:t>
            </a:r>
            <a:r>
              <a:rPr lang="es-ES" sz="2800">
                <a:latin typeface="Times New Roman" pitchFamily="18" charset="0"/>
              </a:rPr>
              <a:t>ONGs, para capitalizar las experiencias exitosas y viabilizarlas en cuanto a políticas públicas a corto y mediano plazo. </a:t>
            </a:r>
            <a:endParaRPr lang="es-ES" sz="2800" b="1">
              <a:latin typeface="Times New Roman" pitchFamily="18" charset="0"/>
            </a:endParaRPr>
          </a:p>
          <a:p>
            <a:pPr algn="just">
              <a:buFont typeface="Wingdings" pitchFamily="2" charset="2"/>
              <a:buNone/>
            </a:pPr>
            <a:r>
              <a:rPr lang="es-ES" sz="2800" b="1">
                <a:latin typeface="Times New Roman" pitchFamily="18" charset="0"/>
              </a:rPr>
              <a:t>   </a:t>
            </a:r>
            <a:r>
              <a:rPr lang="es-ES" sz="2800">
                <a:latin typeface="Times New Roman" pitchFamily="18" charset="0"/>
              </a:rPr>
              <a:t> Iglesias, para ampliar la base de participación y movilización de la población y Organizaciones Sociales, para establecer acuerdos básicos en la administración de la demanda.</a:t>
            </a:r>
          </a:p>
          <a:p>
            <a:pPr algn="just"/>
            <a:endParaRPr lang="es-ES" sz="2800" u="sng">
              <a:latin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550863" y="1138238"/>
            <a:ext cx="8135937" cy="341312"/>
          </a:xfrm>
        </p:spPr>
        <p:txBody>
          <a:bodyPr/>
          <a:lstStyle/>
          <a:p>
            <a:r>
              <a:rPr lang="es-ES" sz="2800" b="1"/>
              <a:t/>
            </a:r>
            <a:br>
              <a:rPr lang="es-ES" sz="2800" b="1"/>
            </a:br>
            <a:endParaRPr lang="es-ES" sz="2800" b="1" i="1"/>
          </a:p>
        </p:txBody>
      </p:sp>
      <p:sp>
        <p:nvSpPr>
          <p:cNvPr id="18435" name="Rectangle 3"/>
          <p:cNvSpPr>
            <a:spLocks noGrp="1" noChangeArrowheads="1"/>
          </p:cNvSpPr>
          <p:nvPr>
            <p:ph type="body" sz="half" idx="1"/>
          </p:nvPr>
        </p:nvSpPr>
        <p:spPr>
          <a:xfrm>
            <a:off x="534988" y="2003425"/>
            <a:ext cx="4475162" cy="3527425"/>
          </a:xfrm>
        </p:spPr>
        <p:txBody>
          <a:bodyPr/>
          <a:lstStyle/>
          <a:p>
            <a:pPr algn="ctr">
              <a:spcBef>
                <a:spcPct val="0"/>
              </a:spcBef>
              <a:buFont typeface="Wingdings" pitchFamily="2" charset="2"/>
              <a:buNone/>
            </a:pPr>
            <a:r>
              <a:rPr lang="es-MX" sz="2000" b="1">
                <a:latin typeface="Times New Roman" pitchFamily="18" charset="0"/>
              </a:rPr>
              <a:t>Protección Social y Promoción Social</a:t>
            </a:r>
          </a:p>
          <a:p>
            <a:r>
              <a:rPr lang="es-ES" sz="2000">
                <a:latin typeface="Times New Roman" pitchFamily="18" charset="0"/>
              </a:rPr>
              <a:t>Nutrición – Educación - Salud</a:t>
            </a:r>
          </a:p>
          <a:p>
            <a:r>
              <a:rPr lang="es-ES" sz="2000">
                <a:latin typeface="Times New Roman" pitchFamily="18" charset="0"/>
              </a:rPr>
              <a:t>Agua, Saneamiento y Servicios Básicos. Habitabilidad </a:t>
            </a:r>
          </a:p>
          <a:p>
            <a:r>
              <a:rPr lang="es-ES" sz="2000">
                <a:latin typeface="Times New Roman" pitchFamily="18" charset="0"/>
              </a:rPr>
              <a:t>Identificación - Apoyo Familiar </a:t>
            </a:r>
          </a:p>
          <a:p>
            <a:r>
              <a:rPr lang="es-ES" sz="2000">
                <a:latin typeface="Times New Roman" pitchFamily="18" charset="0"/>
              </a:rPr>
              <a:t>Actividades de  Subsistencia.</a:t>
            </a:r>
          </a:p>
          <a:p>
            <a:r>
              <a:rPr lang="es-ES" sz="2000">
                <a:latin typeface="Times New Roman" pitchFamily="18" charset="0"/>
              </a:rPr>
              <a:t>Participación - comunitaria y  ciudadana. Nueva organización y/o  Mejoramiento de organizaciones</a:t>
            </a:r>
          </a:p>
          <a:p>
            <a:r>
              <a:rPr lang="es-ES" sz="2000">
                <a:latin typeface="Times New Roman" pitchFamily="18" charset="0"/>
              </a:rPr>
              <a:t>Fortalecimiento de Gobiernos Locales</a:t>
            </a:r>
            <a:endParaRPr lang="es-ES" sz="2000"/>
          </a:p>
        </p:txBody>
      </p:sp>
      <p:sp>
        <p:nvSpPr>
          <p:cNvPr id="18436" name="Rectangle 4"/>
          <p:cNvSpPr>
            <a:spLocks noGrp="1" noChangeArrowheads="1"/>
          </p:cNvSpPr>
          <p:nvPr>
            <p:ph type="body" sz="half" idx="2"/>
          </p:nvPr>
        </p:nvSpPr>
        <p:spPr>
          <a:xfrm>
            <a:off x="5437188" y="2152650"/>
            <a:ext cx="3236912" cy="3051175"/>
          </a:xfrm>
        </p:spPr>
        <p:txBody>
          <a:bodyPr/>
          <a:lstStyle/>
          <a:p>
            <a:pPr algn="ctr">
              <a:lnSpc>
                <a:spcPct val="90000"/>
              </a:lnSpc>
              <a:spcBef>
                <a:spcPct val="0"/>
              </a:spcBef>
              <a:buFont typeface="Wingdings" pitchFamily="2" charset="2"/>
              <a:buNone/>
            </a:pPr>
            <a:r>
              <a:rPr lang="es-MX" sz="2400" b="1">
                <a:latin typeface="Times New Roman" pitchFamily="18" charset="0"/>
              </a:rPr>
              <a:t>Inclusión Social y Económica</a:t>
            </a:r>
            <a:endParaRPr lang="es-ES" sz="2400" b="1">
              <a:latin typeface="Times New Roman" pitchFamily="18" charset="0"/>
            </a:endParaRPr>
          </a:p>
          <a:p>
            <a:pPr>
              <a:lnSpc>
                <a:spcPct val="90000"/>
              </a:lnSpc>
            </a:pPr>
            <a:r>
              <a:rPr lang="es-ES" sz="2200">
                <a:latin typeface="Times New Roman" pitchFamily="18" charset="0"/>
              </a:rPr>
              <a:t>Capacitación Laboral</a:t>
            </a:r>
          </a:p>
          <a:p>
            <a:pPr>
              <a:lnSpc>
                <a:spcPct val="90000"/>
              </a:lnSpc>
            </a:pPr>
            <a:r>
              <a:rPr lang="es-ES" sz="2200">
                <a:latin typeface="Times New Roman" pitchFamily="18" charset="0"/>
              </a:rPr>
              <a:t>Incremento de Activos, Mejoramiento Ingresos</a:t>
            </a:r>
          </a:p>
          <a:p>
            <a:pPr>
              <a:lnSpc>
                <a:spcPct val="90000"/>
              </a:lnSpc>
            </a:pPr>
            <a:r>
              <a:rPr lang="es-ES" sz="2200">
                <a:latin typeface="Times New Roman" pitchFamily="18" charset="0"/>
              </a:rPr>
              <a:t>Diversificación productiva y oportunidades de mercado</a:t>
            </a:r>
          </a:p>
          <a:p>
            <a:pPr>
              <a:lnSpc>
                <a:spcPct val="90000"/>
              </a:lnSpc>
            </a:pPr>
            <a:endParaRPr lang="es-ES" sz="2200">
              <a:latin typeface="Times New Roman" pitchFamily="18" charset="0"/>
            </a:endParaRPr>
          </a:p>
          <a:p>
            <a:pPr>
              <a:lnSpc>
                <a:spcPct val="90000"/>
              </a:lnSpc>
            </a:pPr>
            <a:endParaRPr lang="es-ES" sz="2200">
              <a:latin typeface="Times New Roman" pitchFamily="18" charset="0"/>
            </a:endParaRPr>
          </a:p>
          <a:p>
            <a:pPr>
              <a:lnSpc>
                <a:spcPct val="90000"/>
              </a:lnSpc>
            </a:pPr>
            <a:endParaRPr lang="es-ES" sz="1800">
              <a:latin typeface="Times New Roman" pitchFamily="18" charset="0"/>
            </a:endParaRPr>
          </a:p>
          <a:p>
            <a:pPr>
              <a:lnSpc>
                <a:spcPct val="90000"/>
              </a:lnSpc>
              <a:buFont typeface="Wingdings" pitchFamily="2" charset="2"/>
              <a:buNone/>
            </a:pPr>
            <a:endParaRPr lang="es-ES" sz="1800">
              <a:latin typeface="Times New Roman" pitchFamily="18" charset="0"/>
            </a:endParaRPr>
          </a:p>
        </p:txBody>
      </p:sp>
      <p:sp>
        <p:nvSpPr>
          <p:cNvPr id="18437" name="Rectangle 5"/>
          <p:cNvSpPr>
            <a:spLocks noChangeArrowheads="1"/>
          </p:cNvSpPr>
          <p:nvPr/>
        </p:nvSpPr>
        <p:spPr bwMode="auto">
          <a:xfrm>
            <a:off x="2286000" y="1873250"/>
            <a:ext cx="4572000" cy="366713"/>
          </a:xfrm>
          <a:prstGeom prst="rect">
            <a:avLst/>
          </a:prstGeom>
          <a:noFill/>
          <a:ln w="9525">
            <a:noFill/>
            <a:miter lim="800000"/>
            <a:headEnd/>
            <a:tailEnd/>
          </a:ln>
          <a:effectLst/>
        </p:spPr>
        <p:txBody>
          <a:bodyPr>
            <a:spAutoFit/>
          </a:bodyPr>
          <a:lstStyle/>
          <a:p>
            <a:endParaRPr lang="es-ES" b="1">
              <a:solidFill>
                <a:schemeClr val="bg1"/>
              </a:solidFill>
            </a:endParaRPr>
          </a:p>
        </p:txBody>
      </p:sp>
      <p:sp>
        <p:nvSpPr>
          <p:cNvPr id="18438" name="Rectangle 6"/>
          <p:cNvSpPr>
            <a:spLocks noChangeArrowheads="1"/>
          </p:cNvSpPr>
          <p:nvPr/>
        </p:nvSpPr>
        <p:spPr bwMode="auto">
          <a:xfrm>
            <a:off x="611188" y="549275"/>
            <a:ext cx="7705725" cy="1187450"/>
          </a:xfrm>
          <a:prstGeom prst="rect">
            <a:avLst/>
          </a:prstGeom>
          <a:noFill/>
          <a:ln w="9525">
            <a:noFill/>
            <a:miter lim="800000"/>
            <a:headEnd/>
            <a:tailEnd/>
          </a:ln>
          <a:effectLst/>
        </p:spPr>
        <p:txBody>
          <a:bodyPr>
            <a:spAutoFit/>
          </a:bodyPr>
          <a:lstStyle/>
          <a:p>
            <a:r>
              <a:rPr lang="es-ES" sz="2400"/>
              <a:t>Acciones  sobre las que se está articulando de forma territorial la Política Social</a:t>
            </a:r>
            <a:r>
              <a:rPr lang="es-ES" sz="2400" i="1"/>
              <a:t/>
            </a:r>
            <a:br>
              <a:rPr lang="es-ES" sz="2400" i="1"/>
            </a:br>
            <a:endParaRPr lang="es-ES" sz="2400" i="1"/>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696913" y="619125"/>
            <a:ext cx="7989887" cy="1190625"/>
          </a:xfrm>
        </p:spPr>
        <p:txBody>
          <a:bodyPr/>
          <a:lstStyle/>
          <a:p>
            <a:r>
              <a:rPr lang="es-ES_tradnl" sz="3200" b="1"/>
              <a:t>Red de Protección y Promoción Social</a:t>
            </a:r>
            <a:r>
              <a:rPr lang="es-ES_tradnl" sz="1600" b="1"/>
              <a:t>1</a:t>
            </a:r>
            <a:endParaRPr lang="es-ES" sz="1600" b="1"/>
          </a:p>
        </p:txBody>
      </p:sp>
      <p:sp>
        <p:nvSpPr>
          <p:cNvPr id="9219" name="Rectangle 3"/>
          <p:cNvSpPr>
            <a:spLocks noGrp="1" noChangeArrowheads="1"/>
          </p:cNvSpPr>
          <p:nvPr>
            <p:ph type="body" idx="1"/>
          </p:nvPr>
        </p:nvSpPr>
        <p:spPr>
          <a:xfrm>
            <a:off x="474663" y="2317750"/>
            <a:ext cx="8212137" cy="3549650"/>
          </a:xfrm>
        </p:spPr>
        <p:txBody>
          <a:bodyPr/>
          <a:lstStyle/>
          <a:p>
            <a:pPr algn="just">
              <a:lnSpc>
                <a:spcPct val="90000"/>
              </a:lnSpc>
              <a:buFont typeface="Wingdings" pitchFamily="2" charset="2"/>
              <a:buNone/>
            </a:pPr>
            <a:r>
              <a:rPr lang="es-PY" sz="2400">
                <a:solidFill>
                  <a:srgbClr val="3333CC"/>
                </a:solidFill>
              </a:rPr>
              <a:t>	</a:t>
            </a:r>
          </a:p>
          <a:p>
            <a:pPr algn="just">
              <a:lnSpc>
                <a:spcPct val="90000"/>
              </a:lnSpc>
              <a:buFont typeface="Wingdings" pitchFamily="2" charset="2"/>
              <a:buNone/>
            </a:pPr>
            <a:r>
              <a:rPr lang="es-PY" sz="2400">
                <a:solidFill>
                  <a:srgbClr val="3333CC"/>
                </a:solidFill>
              </a:rPr>
              <a:t>    </a:t>
            </a:r>
            <a:r>
              <a:rPr lang="es-ES_tradnl"/>
              <a:t>Es el conjunto de acciones y programas articulados y dirigidos a prevenir y superar los efectos adversos de la pobreza sobre cada grupo de la población con énfasis en los más vulnerables.</a:t>
            </a:r>
            <a:endParaRPr lang="es-ES"/>
          </a:p>
          <a:p>
            <a:pPr algn="just">
              <a:lnSpc>
                <a:spcPct val="90000"/>
              </a:lnSpc>
              <a:buFont typeface="Wingdings" pitchFamily="2" charset="2"/>
              <a:buNone/>
            </a:pPr>
            <a:r>
              <a:rPr lang="es-ES_tradnl"/>
              <a:t>   </a:t>
            </a:r>
            <a:endParaRPr lang="es-ES" b="1">
              <a:latin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p:txBody>
          <a:bodyPr/>
          <a:lstStyle/>
          <a:p>
            <a:pPr algn="ctr"/>
            <a:r>
              <a:rPr lang="es-ES_tradnl" sz="2800" b="1"/>
              <a:t>Red de Protección y Promoción Social</a:t>
            </a:r>
            <a:r>
              <a:rPr lang="es-ES_tradnl" sz="1800" b="1"/>
              <a:t>2</a:t>
            </a:r>
            <a:endParaRPr lang="es-ES" sz="1800" b="1"/>
          </a:p>
        </p:txBody>
      </p:sp>
      <p:sp>
        <p:nvSpPr>
          <p:cNvPr id="64515" name="Rectangle 3"/>
          <p:cNvSpPr>
            <a:spLocks noGrp="1" noChangeArrowheads="1"/>
          </p:cNvSpPr>
          <p:nvPr>
            <p:ph type="body" idx="1"/>
          </p:nvPr>
        </p:nvSpPr>
        <p:spPr>
          <a:xfrm>
            <a:off x="457200" y="1773238"/>
            <a:ext cx="8229600" cy="3886200"/>
          </a:xfrm>
        </p:spPr>
        <p:txBody>
          <a:bodyPr/>
          <a:lstStyle/>
          <a:p>
            <a:pPr>
              <a:lnSpc>
                <a:spcPct val="80000"/>
              </a:lnSpc>
            </a:pPr>
            <a:endParaRPr lang="es-ES" sz="700"/>
          </a:p>
          <a:p>
            <a:pPr>
              <a:lnSpc>
                <a:spcPct val="80000"/>
              </a:lnSpc>
            </a:pPr>
            <a:endParaRPr lang="es-ES" sz="700"/>
          </a:p>
          <a:p>
            <a:pPr algn="just">
              <a:lnSpc>
                <a:spcPct val="80000"/>
              </a:lnSpc>
            </a:pPr>
            <a:r>
              <a:rPr lang="es-ES" sz="2400" b="1" i="1"/>
              <a:t>Protección Social: </a:t>
            </a:r>
            <a:r>
              <a:rPr lang="es-ES" sz="2400"/>
              <a:t>Responde a la necesidad de brindar servicios básicos esenciales, para que los miembros de las familias afectadas por la extrema pobreza puedan cumplir con las funciones sociales que corresponden a su ciclo de vida (niños, jóvenes, adultos, adultos mayores)</a:t>
            </a:r>
          </a:p>
          <a:p>
            <a:pPr>
              <a:lnSpc>
                <a:spcPct val="80000"/>
              </a:lnSpc>
            </a:pPr>
            <a:endParaRPr lang="es-ES" sz="2400"/>
          </a:p>
          <a:p>
            <a:pPr algn="just">
              <a:lnSpc>
                <a:spcPct val="80000"/>
              </a:lnSpc>
            </a:pPr>
            <a:r>
              <a:rPr lang="es-ES" sz="2400" b="1" i="1"/>
              <a:t>Promoción social: </a:t>
            </a:r>
            <a:r>
              <a:rPr lang="es-ES" sz="2400"/>
              <a:t>Orientada al empoderamiento de las personas y comunidades excluidas, desarrollando lazos de cohesión y cooperación entre las mismas. Busca potenciar las capacidades colectivas de las comunidades para incidir sobre sus condiciones de vida</a:t>
            </a:r>
          </a:p>
          <a:p>
            <a:pPr>
              <a:lnSpc>
                <a:spcPct val="80000"/>
              </a:lnSpc>
            </a:pPr>
            <a:endParaRPr lang="es-ES" sz="18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Line 2"/>
          <p:cNvSpPr>
            <a:spLocks noChangeShapeType="1"/>
          </p:cNvSpPr>
          <p:nvPr/>
        </p:nvSpPr>
        <p:spPr bwMode="auto">
          <a:xfrm>
            <a:off x="4716463" y="2565400"/>
            <a:ext cx="0" cy="828675"/>
          </a:xfrm>
          <a:prstGeom prst="line">
            <a:avLst/>
          </a:prstGeom>
          <a:noFill/>
          <a:ln w="9525">
            <a:solidFill>
              <a:schemeClr val="tx1"/>
            </a:solidFill>
            <a:round/>
            <a:headEnd/>
            <a:tailEnd/>
          </a:ln>
          <a:effectLst/>
        </p:spPr>
        <p:txBody>
          <a:bodyPr wrap="none" anchor="ctr"/>
          <a:lstStyle/>
          <a:p>
            <a:endParaRPr lang="es-ES"/>
          </a:p>
        </p:txBody>
      </p:sp>
      <p:sp>
        <p:nvSpPr>
          <p:cNvPr id="16387" name="Rectangle 3"/>
          <p:cNvSpPr>
            <a:spLocks noChangeArrowheads="1"/>
          </p:cNvSpPr>
          <p:nvPr/>
        </p:nvSpPr>
        <p:spPr bwMode="auto">
          <a:xfrm>
            <a:off x="539750" y="381000"/>
            <a:ext cx="8135938" cy="715963"/>
          </a:xfrm>
          <a:prstGeom prst="rect">
            <a:avLst/>
          </a:prstGeom>
          <a:noFill/>
          <a:ln w="9525">
            <a:noFill/>
            <a:miter lim="800000"/>
            <a:headEnd/>
            <a:tailEnd/>
          </a:ln>
        </p:spPr>
        <p:txBody>
          <a:bodyPr/>
          <a:lstStyle/>
          <a:p>
            <a:r>
              <a:rPr lang="es-ES_tradnl" sz="2400" b="1"/>
              <a:t>Marco General en el que se inserta las Transferencias Condicionadas de Ingresos (TCI-propuesta)</a:t>
            </a:r>
          </a:p>
        </p:txBody>
      </p:sp>
      <p:sp>
        <p:nvSpPr>
          <p:cNvPr id="16388" name="Rectangle 4"/>
          <p:cNvSpPr>
            <a:spLocks noChangeArrowheads="1"/>
          </p:cNvSpPr>
          <p:nvPr/>
        </p:nvSpPr>
        <p:spPr bwMode="auto">
          <a:xfrm>
            <a:off x="1116013" y="1628775"/>
            <a:ext cx="6911975" cy="936625"/>
          </a:xfrm>
          <a:prstGeom prst="rect">
            <a:avLst/>
          </a:prstGeom>
          <a:solidFill>
            <a:srgbClr val="FFCC99"/>
          </a:solidFill>
          <a:ln w="28575">
            <a:solidFill>
              <a:schemeClr val="tx1"/>
            </a:solidFill>
            <a:miter lim="800000"/>
            <a:headEnd/>
            <a:tailEnd/>
          </a:ln>
          <a:effectLst/>
        </p:spPr>
        <p:txBody>
          <a:bodyPr/>
          <a:lstStyle/>
          <a:p>
            <a:pPr marL="342900" indent="-342900" algn="ctr">
              <a:spcBef>
                <a:spcPct val="20000"/>
              </a:spcBef>
              <a:buClr>
                <a:schemeClr val="bg2"/>
              </a:buClr>
              <a:buSzPct val="75000"/>
              <a:buFont typeface="Wingdings" pitchFamily="2" charset="2"/>
              <a:buNone/>
            </a:pPr>
            <a:r>
              <a:rPr lang="es-ES_tradnl" sz="2400" b="1"/>
              <a:t>Estrategia Nacional de Lucha contra la Pobreza</a:t>
            </a:r>
            <a:endParaRPr lang="es-ES_tradnl" sz="2800"/>
          </a:p>
        </p:txBody>
      </p:sp>
      <p:sp>
        <p:nvSpPr>
          <p:cNvPr id="16389" name="Text Box 5"/>
          <p:cNvSpPr txBox="1">
            <a:spLocks noChangeArrowheads="1"/>
          </p:cNvSpPr>
          <p:nvPr/>
        </p:nvSpPr>
        <p:spPr bwMode="auto">
          <a:xfrm>
            <a:off x="2268538" y="3357563"/>
            <a:ext cx="5040312" cy="476250"/>
          </a:xfrm>
          <a:prstGeom prst="rect">
            <a:avLst/>
          </a:prstGeom>
          <a:solidFill>
            <a:srgbClr val="339966"/>
          </a:solidFill>
          <a:ln w="19050">
            <a:solidFill>
              <a:schemeClr val="tx1"/>
            </a:solidFill>
            <a:miter lim="800000"/>
            <a:headEnd/>
            <a:tailEnd/>
          </a:ln>
          <a:effectLst/>
        </p:spPr>
        <p:txBody>
          <a:bodyPr>
            <a:spAutoFit/>
          </a:bodyPr>
          <a:lstStyle/>
          <a:p>
            <a:pPr algn="ctr" eaLnBrk="0" hangingPunct="0">
              <a:spcBef>
                <a:spcPct val="50000"/>
              </a:spcBef>
            </a:pPr>
            <a:r>
              <a:rPr lang="es-ES_tradnl" sz="2400">
                <a:solidFill>
                  <a:schemeClr val="bg1"/>
                </a:solidFill>
                <a:latin typeface="Times New Roman" pitchFamily="18" charset="0"/>
              </a:rPr>
              <a:t>Red de Protección y Promoción Social</a:t>
            </a:r>
          </a:p>
        </p:txBody>
      </p:sp>
      <p:sp>
        <p:nvSpPr>
          <p:cNvPr id="16390" name="Text Box 6"/>
          <p:cNvSpPr txBox="1">
            <a:spLocks noChangeArrowheads="1"/>
          </p:cNvSpPr>
          <p:nvPr/>
        </p:nvSpPr>
        <p:spPr bwMode="auto">
          <a:xfrm>
            <a:off x="3708400" y="4941888"/>
            <a:ext cx="1873250" cy="592137"/>
          </a:xfrm>
          <a:prstGeom prst="rect">
            <a:avLst/>
          </a:prstGeom>
          <a:solidFill>
            <a:srgbClr val="CCFFFF"/>
          </a:solidFill>
          <a:ln w="12700">
            <a:solidFill>
              <a:schemeClr val="tx1"/>
            </a:solidFill>
            <a:miter lim="800000"/>
            <a:headEnd/>
            <a:tailEnd/>
          </a:ln>
          <a:effectLst/>
        </p:spPr>
        <p:txBody>
          <a:bodyPr>
            <a:spAutoFit/>
          </a:bodyPr>
          <a:lstStyle/>
          <a:p>
            <a:pPr algn="ctr" eaLnBrk="0" hangingPunct="0">
              <a:spcBef>
                <a:spcPct val="50000"/>
              </a:spcBef>
            </a:pPr>
            <a:r>
              <a:rPr lang="es-ES_tradnl" sz="3200" b="1">
                <a:latin typeface="Times New Roman" pitchFamily="18" charset="0"/>
              </a:rPr>
              <a:t>Ñopytyvö</a:t>
            </a:r>
            <a:endParaRPr lang="es-ES_tradnl" sz="3200">
              <a:latin typeface="Times New Roman" pitchFamily="18" charset="0"/>
            </a:endParaRPr>
          </a:p>
        </p:txBody>
      </p:sp>
      <p:sp>
        <p:nvSpPr>
          <p:cNvPr id="16391" name="Text Box 7"/>
          <p:cNvSpPr txBox="1">
            <a:spLocks noChangeArrowheads="1"/>
          </p:cNvSpPr>
          <p:nvPr/>
        </p:nvSpPr>
        <p:spPr bwMode="auto">
          <a:xfrm>
            <a:off x="6227763" y="4868863"/>
            <a:ext cx="2160587" cy="1203325"/>
          </a:xfrm>
          <a:prstGeom prst="rect">
            <a:avLst/>
          </a:prstGeom>
          <a:solidFill>
            <a:srgbClr val="CCFFFF"/>
          </a:solidFill>
          <a:ln w="12700">
            <a:solidFill>
              <a:schemeClr val="tx1"/>
            </a:solidFill>
            <a:miter lim="800000"/>
            <a:headEnd/>
            <a:tailEnd/>
          </a:ln>
          <a:effectLst/>
        </p:spPr>
        <p:txBody>
          <a:bodyPr>
            <a:spAutoFit/>
          </a:bodyPr>
          <a:lstStyle/>
          <a:p>
            <a:pPr algn="ctr" eaLnBrk="0" hangingPunct="0">
              <a:spcBef>
                <a:spcPct val="50000"/>
              </a:spcBef>
            </a:pPr>
            <a:r>
              <a:rPr lang="es-ES_tradnl" b="1">
                <a:latin typeface="Times New Roman" pitchFamily="18" charset="0"/>
              </a:rPr>
              <a:t>Atención a Adultos Mayores (Veteranos de la Guerra del Chaco)</a:t>
            </a:r>
            <a:endParaRPr lang="es-ES_tradnl">
              <a:latin typeface="Times New Roman" pitchFamily="18" charset="0"/>
            </a:endParaRPr>
          </a:p>
        </p:txBody>
      </p:sp>
      <p:sp>
        <p:nvSpPr>
          <p:cNvPr id="16392" name="Line 8"/>
          <p:cNvSpPr>
            <a:spLocks noChangeShapeType="1"/>
          </p:cNvSpPr>
          <p:nvPr/>
        </p:nvSpPr>
        <p:spPr bwMode="auto">
          <a:xfrm flipH="1">
            <a:off x="4716463" y="3860800"/>
            <a:ext cx="0" cy="1081088"/>
          </a:xfrm>
          <a:prstGeom prst="line">
            <a:avLst/>
          </a:prstGeom>
          <a:noFill/>
          <a:ln w="9525">
            <a:solidFill>
              <a:schemeClr val="tx1"/>
            </a:solidFill>
            <a:round/>
            <a:headEnd/>
            <a:tailEnd/>
          </a:ln>
          <a:effectLst/>
        </p:spPr>
        <p:txBody>
          <a:bodyPr/>
          <a:lstStyle/>
          <a:p>
            <a:endParaRPr lang="es-ES"/>
          </a:p>
        </p:txBody>
      </p:sp>
      <p:sp>
        <p:nvSpPr>
          <p:cNvPr id="16393" name="Line 9"/>
          <p:cNvSpPr>
            <a:spLocks noChangeShapeType="1"/>
          </p:cNvSpPr>
          <p:nvPr/>
        </p:nvSpPr>
        <p:spPr bwMode="auto">
          <a:xfrm>
            <a:off x="1908175" y="4437063"/>
            <a:ext cx="5400675" cy="0"/>
          </a:xfrm>
          <a:prstGeom prst="line">
            <a:avLst/>
          </a:prstGeom>
          <a:noFill/>
          <a:ln w="9525">
            <a:solidFill>
              <a:schemeClr val="tx1"/>
            </a:solidFill>
            <a:round/>
            <a:headEnd/>
            <a:tailEnd/>
          </a:ln>
          <a:effectLst/>
        </p:spPr>
        <p:txBody>
          <a:bodyPr/>
          <a:lstStyle/>
          <a:p>
            <a:endParaRPr lang="es-ES"/>
          </a:p>
        </p:txBody>
      </p:sp>
      <p:sp>
        <p:nvSpPr>
          <p:cNvPr id="16394" name="Line 10"/>
          <p:cNvSpPr>
            <a:spLocks noChangeShapeType="1"/>
          </p:cNvSpPr>
          <p:nvPr/>
        </p:nvSpPr>
        <p:spPr bwMode="auto">
          <a:xfrm>
            <a:off x="1908175" y="4437063"/>
            <a:ext cx="0" cy="431800"/>
          </a:xfrm>
          <a:prstGeom prst="line">
            <a:avLst/>
          </a:prstGeom>
          <a:noFill/>
          <a:ln w="9525">
            <a:solidFill>
              <a:schemeClr val="tx1"/>
            </a:solidFill>
            <a:round/>
            <a:headEnd/>
            <a:tailEnd/>
          </a:ln>
          <a:effectLst/>
        </p:spPr>
        <p:txBody>
          <a:bodyPr/>
          <a:lstStyle/>
          <a:p>
            <a:endParaRPr lang="es-ES"/>
          </a:p>
        </p:txBody>
      </p:sp>
      <p:sp>
        <p:nvSpPr>
          <p:cNvPr id="16395" name="Line 11"/>
          <p:cNvSpPr>
            <a:spLocks noChangeShapeType="1"/>
          </p:cNvSpPr>
          <p:nvPr/>
        </p:nvSpPr>
        <p:spPr bwMode="auto">
          <a:xfrm>
            <a:off x="7308850" y="4437063"/>
            <a:ext cx="0" cy="431800"/>
          </a:xfrm>
          <a:prstGeom prst="line">
            <a:avLst/>
          </a:prstGeom>
          <a:noFill/>
          <a:ln w="9525">
            <a:solidFill>
              <a:schemeClr val="tx1"/>
            </a:solidFill>
            <a:round/>
            <a:headEnd/>
            <a:tailEnd/>
          </a:ln>
          <a:effectLst/>
        </p:spPr>
        <p:txBody>
          <a:bodyPr/>
          <a:lstStyle/>
          <a:p>
            <a:endParaRPr lang="es-ES"/>
          </a:p>
        </p:txBody>
      </p:sp>
      <p:sp>
        <p:nvSpPr>
          <p:cNvPr id="16396" name="Text Box 12"/>
          <p:cNvSpPr txBox="1">
            <a:spLocks noChangeArrowheads="1"/>
          </p:cNvSpPr>
          <p:nvPr/>
        </p:nvSpPr>
        <p:spPr bwMode="auto">
          <a:xfrm>
            <a:off x="900113" y="4868863"/>
            <a:ext cx="2160587" cy="1171575"/>
          </a:xfrm>
          <a:prstGeom prst="rect">
            <a:avLst/>
          </a:prstGeom>
          <a:solidFill>
            <a:srgbClr val="CCFFFF"/>
          </a:solidFill>
          <a:ln w="12700">
            <a:solidFill>
              <a:schemeClr val="tx1"/>
            </a:solidFill>
            <a:miter lim="800000"/>
            <a:headEnd/>
            <a:tailEnd/>
          </a:ln>
          <a:effectLst/>
        </p:spPr>
        <p:txBody>
          <a:bodyPr>
            <a:spAutoFit/>
          </a:bodyPr>
          <a:lstStyle/>
          <a:p>
            <a:pPr algn="ctr" eaLnBrk="0" hangingPunct="0">
              <a:spcBef>
                <a:spcPct val="50000"/>
              </a:spcBef>
              <a:buFontTx/>
              <a:buChar char="-"/>
            </a:pPr>
            <a:r>
              <a:rPr lang="es-ES_tradnl" b="1">
                <a:latin typeface="Times New Roman" pitchFamily="18" charset="0"/>
              </a:rPr>
              <a:t> </a:t>
            </a:r>
            <a:r>
              <a:rPr lang="es-ES_tradnl" sz="2000" b="1">
                <a:latin typeface="Times New Roman" pitchFamily="18" charset="0"/>
              </a:rPr>
              <a:t>Tekopor</a:t>
            </a:r>
            <a:r>
              <a:rPr lang="en-US" sz="2000" b="1">
                <a:latin typeface="Times New Roman" pitchFamily="18" charset="0"/>
                <a:cs typeface="Times New Roman" pitchFamily="18" charset="0"/>
              </a:rPr>
              <a:t>ǎ</a:t>
            </a:r>
            <a:r>
              <a:rPr lang="es-ES_tradnl" sz="2000" b="1">
                <a:latin typeface="Times New Roman" pitchFamily="18" charset="0"/>
              </a:rPr>
              <a:t> </a:t>
            </a:r>
          </a:p>
          <a:p>
            <a:pPr algn="ctr" eaLnBrk="0" hangingPunct="0">
              <a:spcBef>
                <a:spcPct val="50000"/>
              </a:spcBef>
              <a:buFontTx/>
              <a:buChar char="-"/>
            </a:pPr>
            <a:r>
              <a:rPr lang="es-ES_tradnl" sz="2000" b="1">
                <a:latin typeface="Times New Roman" pitchFamily="18" charset="0"/>
              </a:rPr>
              <a:t> PROPAIS II, TCI</a:t>
            </a:r>
            <a:endParaRPr lang="es-ES_tradnl" sz="2000">
              <a:latin typeface="Times New Roman" pitchFamily="18" charset="0"/>
            </a:endParaRPr>
          </a:p>
        </p:txBody>
      </p:sp>
    </p:spTree>
  </p:cSld>
  <p:clrMapOvr>
    <a:masterClrMapping/>
  </p:clrMapOvr>
</p:sld>
</file>

<file path=ppt/theme/theme1.xml><?xml version="1.0" encoding="utf-8"?>
<a:theme xmlns:a="http://schemas.openxmlformats.org/drawingml/2006/main" name="Píxel">
  <a:themeElements>
    <a:clrScheme name="Pí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fontScheme name="Píxe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íxel 1">
        <a:dk1>
          <a:srgbClr val="0066FF"/>
        </a:dk1>
        <a:lt1>
          <a:srgbClr val="FFFFFF"/>
        </a:lt1>
        <a:dk2>
          <a:srgbClr val="000066"/>
        </a:dk2>
        <a:lt2>
          <a:srgbClr val="FFFFFF"/>
        </a:lt2>
        <a:accent1>
          <a:srgbClr val="6699FF"/>
        </a:accent1>
        <a:accent2>
          <a:srgbClr val="3333FF"/>
        </a:accent2>
        <a:accent3>
          <a:srgbClr val="AAAAB8"/>
        </a:accent3>
        <a:accent4>
          <a:srgbClr val="DADADA"/>
        </a:accent4>
        <a:accent5>
          <a:srgbClr val="B8CAFF"/>
        </a:accent5>
        <a:accent6>
          <a:srgbClr val="2D2DE7"/>
        </a:accent6>
        <a:hlink>
          <a:srgbClr val="FFCC00"/>
        </a:hlink>
        <a:folHlink>
          <a:srgbClr val="0000CC"/>
        </a:folHlink>
      </a:clrScheme>
      <a:clrMap bg1="dk2" tx1="lt1" bg2="dk1" tx2="lt2" accent1="accent1" accent2="accent2" accent3="accent3" accent4="accent4" accent5="accent5" accent6="accent6" hlink="hlink" folHlink="folHlink"/>
    </a:extraClrScheme>
    <a:extraClrScheme>
      <a:clrScheme name="Píxel 2">
        <a:dk1>
          <a:srgbClr val="009999"/>
        </a:dk1>
        <a:lt1>
          <a:srgbClr val="FFFFFF"/>
        </a:lt1>
        <a:dk2>
          <a:srgbClr val="334B49"/>
        </a:dk2>
        <a:lt2>
          <a:srgbClr val="FFFFFF"/>
        </a:lt2>
        <a:accent1>
          <a:srgbClr val="33CCCC"/>
        </a:accent1>
        <a:accent2>
          <a:srgbClr val="008080"/>
        </a:accent2>
        <a:accent3>
          <a:srgbClr val="ADB1B1"/>
        </a:accent3>
        <a:accent4>
          <a:srgbClr val="DADADA"/>
        </a:accent4>
        <a:accent5>
          <a:srgbClr val="ADE2E2"/>
        </a:accent5>
        <a:accent6>
          <a:srgbClr val="007373"/>
        </a:accent6>
        <a:hlink>
          <a:srgbClr val="FFCC00"/>
        </a:hlink>
        <a:folHlink>
          <a:srgbClr val="006666"/>
        </a:folHlink>
      </a:clrScheme>
      <a:clrMap bg1="dk2" tx1="lt1" bg2="dk1" tx2="lt2" accent1="accent1" accent2="accent2" accent3="accent3" accent4="accent4" accent5="accent5" accent6="accent6" hlink="hlink" folHlink="folHlink"/>
    </a:extraClrScheme>
    <a:extraClrScheme>
      <a:clrScheme name="Píxel 3">
        <a:dk1>
          <a:srgbClr val="006699"/>
        </a:dk1>
        <a:lt1>
          <a:srgbClr val="FFFFFF"/>
        </a:lt1>
        <a:dk2>
          <a:srgbClr val="333399"/>
        </a:dk2>
        <a:lt2>
          <a:srgbClr val="FFFFFF"/>
        </a:lt2>
        <a:accent1>
          <a:srgbClr val="0099CC"/>
        </a:accent1>
        <a:accent2>
          <a:srgbClr val="0386AF"/>
        </a:accent2>
        <a:accent3>
          <a:srgbClr val="ADADCA"/>
        </a:accent3>
        <a:accent4>
          <a:srgbClr val="DADADA"/>
        </a:accent4>
        <a:accent5>
          <a:srgbClr val="AACAE2"/>
        </a:accent5>
        <a:accent6>
          <a:srgbClr val="02799E"/>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Píxel 4">
        <a:dk1>
          <a:srgbClr val="008080"/>
        </a:dk1>
        <a:lt1>
          <a:srgbClr val="FFFFFF"/>
        </a:lt1>
        <a:dk2>
          <a:srgbClr val="2F978D"/>
        </a:dk2>
        <a:lt2>
          <a:srgbClr val="FFFFFF"/>
        </a:lt2>
        <a:accent1>
          <a:srgbClr val="0099FF"/>
        </a:accent1>
        <a:accent2>
          <a:srgbClr val="009999"/>
        </a:accent2>
        <a:accent3>
          <a:srgbClr val="ADC9C5"/>
        </a:accent3>
        <a:accent4>
          <a:srgbClr val="DADADA"/>
        </a:accent4>
        <a:accent5>
          <a:srgbClr val="AACAFF"/>
        </a:accent5>
        <a:accent6>
          <a:srgbClr val="008A8A"/>
        </a:accent6>
        <a:hlink>
          <a:srgbClr val="FFFFCC"/>
        </a:hlink>
        <a:folHlink>
          <a:srgbClr val="70CAC6"/>
        </a:folHlink>
      </a:clrScheme>
      <a:clrMap bg1="dk2" tx1="lt1" bg2="dk1" tx2="lt2" accent1="accent1" accent2="accent2" accent3="accent3" accent4="accent4" accent5="accent5" accent6="accent6" hlink="hlink" folHlink="folHlink"/>
    </a:extraClrScheme>
    <a:extraClrScheme>
      <a:clrScheme name="Píxel 5">
        <a:dk1>
          <a:srgbClr val="822504"/>
        </a:dk1>
        <a:lt1>
          <a:srgbClr val="FFFFFF"/>
        </a:lt1>
        <a:dk2>
          <a:srgbClr val="330000"/>
        </a:dk2>
        <a:lt2>
          <a:srgbClr val="FFFFFF"/>
        </a:lt2>
        <a:accent1>
          <a:srgbClr val="FF9900"/>
        </a:accent1>
        <a:accent2>
          <a:srgbClr val="9E2A06"/>
        </a:accent2>
        <a:accent3>
          <a:srgbClr val="ADAAAA"/>
        </a:accent3>
        <a:accent4>
          <a:srgbClr val="DADADA"/>
        </a:accent4>
        <a:accent5>
          <a:srgbClr val="FFCAAA"/>
        </a:accent5>
        <a:accent6>
          <a:srgbClr val="8F2505"/>
        </a:accent6>
        <a:hlink>
          <a:srgbClr val="FF3300"/>
        </a:hlink>
        <a:folHlink>
          <a:srgbClr val="7C0704"/>
        </a:folHlink>
      </a:clrScheme>
      <a:clrMap bg1="dk2" tx1="lt1" bg2="dk1" tx2="lt2" accent1="accent1" accent2="accent2" accent3="accent3" accent4="accent4" accent5="accent5" accent6="accent6" hlink="hlink" folHlink="folHlink"/>
    </a:extraClrScheme>
    <a:extraClrScheme>
      <a:clrScheme name="Píxel 6">
        <a:dk1>
          <a:srgbClr val="336600"/>
        </a:dk1>
        <a:lt1>
          <a:srgbClr val="FFFFFF"/>
        </a:lt1>
        <a:dk2>
          <a:srgbClr val="4A7911"/>
        </a:dk2>
        <a:lt2>
          <a:srgbClr val="FFFFFF"/>
        </a:lt2>
        <a:accent1>
          <a:srgbClr val="666633"/>
        </a:accent1>
        <a:accent2>
          <a:srgbClr val="669900"/>
        </a:accent2>
        <a:accent3>
          <a:srgbClr val="B1BEAA"/>
        </a:accent3>
        <a:accent4>
          <a:srgbClr val="DADADA"/>
        </a:accent4>
        <a:accent5>
          <a:srgbClr val="B8B8AD"/>
        </a:accent5>
        <a:accent6>
          <a:srgbClr val="5C8A00"/>
        </a:accent6>
        <a:hlink>
          <a:srgbClr val="FFCC00"/>
        </a:hlink>
        <a:folHlink>
          <a:srgbClr val="99CC00"/>
        </a:folHlink>
      </a:clrScheme>
      <a:clrMap bg1="dk2" tx1="lt1" bg2="dk1" tx2="lt2" accent1="accent1" accent2="accent2" accent3="accent3" accent4="accent4" accent5="accent5" accent6="accent6" hlink="hlink" folHlink="folHlink"/>
    </a:extraClrScheme>
    <a:extraClrScheme>
      <a:clrScheme name="Píxel 7">
        <a:dk1>
          <a:srgbClr val="000000"/>
        </a:dk1>
        <a:lt1>
          <a:srgbClr val="FFFFFF"/>
        </a:lt1>
        <a:dk2>
          <a:srgbClr val="000000"/>
        </a:dk2>
        <a:lt2>
          <a:srgbClr val="CC3300"/>
        </a:lt2>
        <a:accent1>
          <a:srgbClr val="FFCC00"/>
        </a:accent1>
        <a:accent2>
          <a:srgbClr val="CC6600"/>
        </a:accent2>
        <a:accent3>
          <a:srgbClr val="FFFFFF"/>
        </a:accent3>
        <a:accent4>
          <a:srgbClr val="000000"/>
        </a:accent4>
        <a:accent5>
          <a:srgbClr val="FFE2AA"/>
        </a:accent5>
        <a:accent6>
          <a:srgbClr val="B95C00"/>
        </a:accent6>
        <a:hlink>
          <a:srgbClr val="663300"/>
        </a:hlink>
        <a:folHlink>
          <a:srgbClr val="CC9900"/>
        </a:folHlink>
      </a:clrScheme>
      <a:clrMap bg1="lt1" tx1="dk1" bg2="lt2" tx2="dk2" accent1="accent1" accent2="accent2" accent3="accent3" accent4="accent4" accent5="accent5" accent6="accent6" hlink="hlink" folHlink="folHlink"/>
    </a:extraClrScheme>
    <a:extraClrScheme>
      <a:clrScheme name="Píxel 8">
        <a:dk1>
          <a:srgbClr val="003300"/>
        </a:dk1>
        <a:lt1>
          <a:srgbClr val="FFFFFF"/>
        </a:lt1>
        <a:dk2>
          <a:srgbClr val="000000"/>
        </a:dk2>
        <a:lt2>
          <a:srgbClr val="336600"/>
        </a:lt2>
        <a:accent1>
          <a:srgbClr val="CCCC00"/>
        </a:accent1>
        <a:accent2>
          <a:srgbClr val="669900"/>
        </a:accent2>
        <a:accent3>
          <a:srgbClr val="FFFFFF"/>
        </a:accent3>
        <a:accent4>
          <a:srgbClr val="002A00"/>
        </a:accent4>
        <a:accent5>
          <a:srgbClr val="E2E2AA"/>
        </a:accent5>
        <a:accent6>
          <a:srgbClr val="5C8A00"/>
        </a:accent6>
        <a:hlink>
          <a:srgbClr val="333300"/>
        </a:hlink>
        <a:folHlink>
          <a:srgbClr val="99CC00"/>
        </a:folHlink>
      </a:clrScheme>
      <a:clrMap bg1="lt1" tx1="dk1" bg2="lt2" tx2="dk2" accent1="accent1" accent2="accent2" accent3="accent3" accent4="accent4" accent5="accent5" accent6="accent6" hlink="hlink" folHlink="folHlink"/>
    </a:extraClrScheme>
    <a:extraClrScheme>
      <a:clrScheme name="Píxel 9">
        <a:dk1>
          <a:srgbClr val="000000"/>
        </a:dk1>
        <a:lt1>
          <a:srgbClr val="FFFFFF"/>
        </a:lt1>
        <a:dk2>
          <a:srgbClr val="000000"/>
        </a:dk2>
        <a:lt2>
          <a:srgbClr val="440044"/>
        </a:lt2>
        <a:accent1>
          <a:srgbClr val="FFCCCC"/>
        </a:accent1>
        <a:accent2>
          <a:srgbClr val="790571"/>
        </a:accent2>
        <a:accent3>
          <a:srgbClr val="FFFFFF"/>
        </a:accent3>
        <a:accent4>
          <a:srgbClr val="000000"/>
        </a:accent4>
        <a:accent5>
          <a:srgbClr val="FFE2E2"/>
        </a:accent5>
        <a:accent6>
          <a:srgbClr val="6D0466"/>
        </a:accent6>
        <a:hlink>
          <a:srgbClr val="993366"/>
        </a:hlink>
        <a:folHlink>
          <a:srgbClr val="9F839F"/>
        </a:folHlink>
      </a:clrScheme>
      <a:clrMap bg1="lt1" tx1="dk1" bg2="lt2" tx2="dk2" accent1="accent1" accent2="accent2" accent3="accent3" accent4="accent4" accent5="accent5" accent6="accent6" hlink="hlink" folHlink="folHlink"/>
    </a:extraClrScheme>
    <a:extraClrScheme>
      <a:clrScheme name="Píxel 10">
        <a:dk1>
          <a:srgbClr val="000000"/>
        </a:dk1>
        <a:lt1>
          <a:srgbClr val="FFFFFF"/>
        </a:lt1>
        <a:dk2>
          <a:srgbClr val="000000"/>
        </a:dk2>
        <a:lt2>
          <a:srgbClr val="FF9900"/>
        </a:lt2>
        <a:accent1>
          <a:srgbClr val="FFCC99"/>
        </a:accent1>
        <a:accent2>
          <a:srgbClr val="FBA313"/>
        </a:accent2>
        <a:accent3>
          <a:srgbClr val="FFFFFF"/>
        </a:accent3>
        <a:accent4>
          <a:srgbClr val="000000"/>
        </a:accent4>
        <a:accent5>
          <a:srgbClr val="FFE2CA"/>
        </a:accent5>
        <a:accent6>
          <a:srgbClr val="E39310"/>
        </a:accent6>
        <a:hlink>
          <a:srgbClr val="CC3300"/>
        </a:hlink>
        <a:folHlink>
          <a:srgbClr val="FCC66E"/>
        </a:folHlink>
      </a:clrScheme>
      <a:clrMap bg1="lt1" tx1="dk1" bg2="lt2" tx2="dk2" accent1="accent1" accent2="accent2" accent3="accent3" accent4="accent4" accent5="accent5" accent6="accent6" hlink="hlink" folHlink="folHlink"/>
    </a:extraClrScheme>
    <a:extraClrScheme>
      <a:clrScheme name="Píxel 11">
        <a:dk1>
          <a:srgbClr val="000000"/>
        </a:dk1>
        <a:lt1>
          <a:srgbClr val="FFFFFF"/>
        </a:lt1>
        <a:dk2>
          <a:srgbClr val="000000"/>
        </a:dk2>
        <a:lt2>
          <a:srgbClr val="779F92"/>
        </a:lt2>
        <a:accent1>
          <a:srgbClr val="33CCCC"/>
        </a:accent1>
        <a:accent2>
          <a:srgbClr val="9DC2D7"/>
        </a:accent2>
        <a:accent3>
          <a:srgbClr val="FFFFFF"/>
        </a:accent3>
        <a:accent4>
          <a:srgbClr val="000000"/>
        </a:accent4>
        <a:accent5>
          <a:srgbClr val="ADE2E2"/>
        </a:accent5>
        <a:accent6>
          <a:srgbClr val="8EB0C3"/>
        </a:accent6>
        <a:hlink>
          <a:srgbClr val="006666"/>
        </a:hlink>
        <a:folHlink>
          <a:srgbClr val="CCCCFF"/>
        </a:folHlink>
      </a:clrScheme>
      <a:clrMap bg1="lt1" tx1="dk1" bg2="lt2" tx2="dk2" accent1="accent1" accent2="accent2" accent3="accent3" accent4="accent4" accent5="accent5" accent6="accent6" hlink="hlink" folHlink="folHlink"/>
    </a:extraClrScheme>
    <a:extraClrScheme>
      <a:clrScheme name="Pí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Pixel</Template>
  <TotalTime>166</TotalTime>
  <Words>575</Words>
  <Application>Microsoft Office PowerPoint</Application>
  <PresentationFormat>Presentación en pantalla (4:3)</PresentationFormat>
  <Paragraphs>112</Paragraphs>
  <Slides>15</Slides>
  <Notes>6</Notes>
  <HiddenSlides>0</HiddenSlides>
  <MMClips>0</MMClips>
  <ScaleCrop>false</ScaleCrop>
  <HeadingPairs>
    <vt:vector size="6" baseType="variant">
      <vt:variant>
        <vt:lpstr>Fuentes usadas</vt:lpstr>
      </vt:variant>
      <vt:variant>
        <vt:i4>8</vt:i4>
      </vt:variant>
      <vt:variant>
        <vt:lpstr>Tema</vt:lpstr>
      </vt:variant>
      <vt:variant>
        <vt:i4>1</vt:i4>
      </vt:variant>
      <vt:variant>
        <vt:lpstr>Títulos de diapositiva</vt:lpstr>
      </vt:variant>
      <vt:variant>
        <vt:i4>15</vt:i4>
      </vt:variant>
    </vt:vector>
  </HeadingPairs>
  <TitlesOfParts>
    <vt:vector size="24" baseType="lpstr">
      <vt:lpstr>Arial</vt:lpstr>
      <vt:lpstr>Times New Roman</vt:lpstr>
      <vt:lpstr>Wingdings</vt:lpstr>
      <vt:lpstr>Arial Black</vt:lpstr>
      <vt:lpstr>Kozuka Gothic Pro EL</vt:lpstr>
      <vt:lpstr>Verdana</vt:lpstr>
      <vt:lpstr>Microsoft Sans Serif</vt:lpstr>
      <vt:lpstr>Garamond</vt:lpstr>
      <vt:lpstr>Píxel</vt:lpstr>
      <vt:lpstr>Diapositiva 1</vt:lpstr>
      <vt:lpstr>SECRETARIA DE ACCION SOCIAL</vt:lpstr>
      <vt:lpstr>Diapositiva 3</vt:lpstr>
      <vt:lpstr>Programas implementados por la SAS</vt:lpstr>
      <vt:lpstr>Modalidad de Intervención adoptada por la SAS  </vt:lpstr>
      <vt:lpstr> </vt:lpstr>
      <vt:lpstr>Red de Protección y Promoción Social1</vt:lpstr>
      <vt:lpstr>Red de Protección y Promoción Social2</vt:lpstr>
      <vt:lpstr>Diapositiva 9</vt:lpstr>
      <vt:lpstr>Diapositiva 10</vt:lpstr>
      <vt:lpstr>Programa Tekoporä</vt:lpstr>
      <vt:lpstr>Componentes del Programa</vt:lpstr>
      <vt:lpstr>Seguridad Alimentaria y Nutricional en los Programas de TCI en la actual gestión.</vt:lpstr>
      <vt:lpstr>Seguridad Alimentaria y Nutricional en los Programas de TCI</vt:lpstr>
      <vt:lpstr>Muchas Gracias !!!</vt:lpstr>
    </vt:vector>
  </TitlesOfParts>
  <Company>BY GP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Stella Garcia</dc:creator>
  <cp:lastModifiedBy>Revechavez</cp:lastModifiedBy>
  <cp:revision>21</cp:revision>
  <dcterms:created xsi:type="dcterms:W3CDTF">2008-11-25T14:12:01Z</dcterms:created>
  <dcterms:modified xsi:type="dcterms:W3CDTF">2014-08-20T17:46:48Z</dcterms:modified>
</cp:coreProperties>
</file>